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74" r:id="rId4"/>
    <p:sldId id="276" r:id="rId5"/>
    <p:sldId id="269" r:id="rId6"/>
    <p:sldId id="258" r:id="rId7"/>
    <p:sldId id="259" r:id="rId8"/>
    <p:sldId id="272" r:id="rId9"/>
    <p:sldId id="260" r:id="rId10"/>
    <p:sldId id="270" r:id="rId11"/>
    <p:sldId id="261" r:id="rId12"/>
    <p:sldId id="263" r:id="rId13"/>
    <p:sldId id="262" r:id="rId14"/>
    <p:sldId id="264" r:id="rId15"/>
    <p:sldId id="271" r:id="rId16"/>
    <p:sldId id="265" r:id="rId17"/>
    <p:sldId id="266" r:id="rId18"/>
    <p:sldId id="267" r:id="rId19"/>
    <p:sldId id="268" r:id="rId20"/>
    <p:sldId id="278" r:id="rId21"/>
    <p:sldId id="27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23" autoAdjust="0"/>
  </p:normalViewPr>
  <p:slideViewPr>
    <p:cSldViewPr>
      <p:cViewPr varScale="1">
        <p:scale>
          <a:sx n="41" d="100"/>
          <a:sy n="41" d="100"/>
        </p:scale>
        <p:origin x="-135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303F0E5-EC24-4624-AE4A-6AE884C8F073}" type="datetimeFigureOut">
              <a:rPr lang="en-US" smtClean="0"/>
              <a:t>4/4/2011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2B60F66-38FE-426A-A107-F032E4D6BEE0}" type="slidenum">
              <a:rPr lang="en-US" smtClean="0"/>
              <a:t>‹#›</a:t>
            </a:fld>
            <a:endParaRPr lang="en-US"/>
          </a:p>
        </p:txBody>
      </p:sp>
    </p:spTree>
    <p:extLst>
      <p:ext uri="{BB962C8B-B14F-4D97-AF65-F5344CB8AC3E}">
        <p14:creationId xmlns:p14="http://schemas.microsoft.com/office/powerpoint/2010/main" val="8878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1</a:t>
            </a:fld>
            <a:endParaRPr lang="en-US"/>
          </a:p>
        </p:txBody>
      </p:sp>
    </p:spTree>
    <p:extLst>
      <p:ext uri="{BB962C8B-B14F-4D97-AF65-F5344CB8AC3E}">
        <p14:creationId xmlns:p14="http://schemas.microsoft.com/office/powerpoint/2010/main" val="368679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RMS differences between deformations predicted using ECMWF</a:t>
            </a:r>
          </a:p>
          <a:p>
            <a:r>
              <a:rPr lang="en-US" dirty="0"/>
              <a:t>and NCEP pressure data</a:t>
            </a:r>
          </a:p>
        </p:txBody>
      </p:sp>
      <p:sp>
        <p:nvSpPr>
          <p:cNvPr id="4" name="Slide Number Placeholder 3"/>
          <p:cNvSpPr>
            <a:spLocks noGrp="1"/>
          </p:cNvSpPr>
          <p:nvPr>
            <p:ph type="sldNum" sz="quarter" idx="10"/>
          </p:nvPr>
        </p:nvSpPr>
        <p:spPr/>
        <p:txBody>
          <a:bodyPr/>
          <a:lstStyle/>
          <a:p>
            <a:fld id="{A2B60F66-38FE-426A-A107-F032E4D6BEE0}" type="slidenum">
              <a:rPr lang="en-US" smtClean="0"/>
              <a:t>10</a:t>
            </a:fld>
            <a:endParaRPr lang="en-US"/>
          </a:p>
        </p:txBody>
      </p:sp>
    </p:spTree>
    <p:extLst>
      <p:ext uri="{BB962C8B-B14F-4D97-AF65-F5344CB8AC3E}">
        <p14:creationId xmlns:p14="http://schemas.microsoft.com/office/powerpoint/2010/main" val="1375841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NMC: is</a:t>
            </a:r>
            <a:r>
              <a:rPr lang="en-US" baseline="0" dirty="0" smtClean="0"/>
              <a:t> used to estimate the time-dependent, average change in pressure over the oceans.</a:t>
            </a:r>
          </a:p>
          <a:p>
            <a:r>
              <a:rPr lang="en-US" baseline="0" dirty="0" smtClean="0"/>
              <a:t>It contains an annual signal with a peak-to-peak amplitude of 1.2mbar superimposed on a linear trend of 0.09 mbar yr</a:t>
            </a:r>
            <a:r>
              <a:rPr lang="en-US" baseline="30000" dirty="0" smtClean="0"/>
              <a:t>-1</a:t>
            </a:r>
          </a:p>
          <a:p>
            <a:endParaRPr lang="en-US" baseline="30000" dirty="0" smtClean="0"/>
          </a:p>
          <a:p>
            <a:r>
              <a:rPr lang="en-US" baseline="0" dirty="0" smtClean="0"/>
              <a:t>The second difference is largest within about 1000km of the coast and at high latitudes.  The NMC pressure data is used to estimate the effect, and find that is causes differences form the inverted barometer solution in the regions of up to 10-30 mm peak-to-peak, with values as larges as 50-60mm possible at certain locations.</a:t>
            </a:r>
            <a:endParaRPr lang="en-US" baseline="0" dirty="0"/>
          </a:p>
        </p:txBody>
      </p:sp>
      <p:sp>
        <p:nvSpPr>
          <p:cNvPr id="4" name="Slide Number Placeholder 3"/>
          <p:cNvSpPr>
            <a:spLocks noGrp="1"/>
          </p:cNvSpPr>
          <p:nvPr>
            <p:ph type="sldNum" sz="quarter" idx="10"/>
          </p:nvPr>
        </p:nvSpPr>
        <p:spPr/>
        <p:txBody>
          <a:bodyPr/>
          <a:lstStyle/>
          <a:p>
            <a:fld id="{A2B60F66-38FE-426A-A107-F032E4D6BEE0}" type="slidenum">
              <a:rPr lang="en-US" smtClean="0"/>
              <a:t>11</a:t>
            </a:fld>
            <a:endParaRPr lang="en-US"/>
          </a:p>
        </p:txBody>
      </p:sp>
    </p:spTree>
    <p:extLst>
      <p:ext uri="{BB962C8B-B14F-4D97-AF65-F5344CB8AC3E}">
        <p14:creationId xmlns:p14="http://schemas.microsoft.com/office/powerpoint/2010/main" val="484268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12</a:t>
            </a:fld>
            <a:endParaRPr lang="en-US"/>
          </a:p>
        </p:txBody>
      </p:sp>
    </p:spTree>
    <p:extLst>
      <p:ext uri="{BB962C8B-B14F-4D97-AF65-F5344CB8AC3E}">
        <p14:creationId xmlns:p14="http://schemas.microsoft.com/office/powerpoint/2010/main" val="827913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13</a:t>
            </a:fld>
            <a:endParaRPr lang="en-US"/>
          </a:p>
        </p:txBody>
      </p:sp>
    </p:spTree>
    <p:extLst>
      <p:ext uri="{BB962C8B-B14F-4D97-AF65-F5344CB8AC3E}">
        <p14:creationId xmlns:p14="http://schemas.microsoft.com/office/powerpoint/2010/main" val="4280227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14</a:t>
            </a:fld>
            <a:endParaRPr lang="en-US"/>
          </a:p>
        </p:txBody>
      </p:sp>
    </p:spTree>
    <p:extLst>
      <p:ext uri="{BB962C8B-B14F-4D97-AF65-F5344CB8AC3E}">
        <p14:creationId xmlns:p14="http://schemas.microsoft.com/office/powerpoint/2010/main" val="2039135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 Deviation of reference pressure values determined by the GPT model and the block-mean method</a:t>
            </a:r>
          </a:p>
          <a:p>
            <a:r>
              <a:rPr lang="en-US" dirty="0"/>
              <a:t>(GPT minus block-mean). The latter will be described in Section 3.</a:t>
            </a:r>
          </a:p>
        </p:txBody>
      </p:sp>
      <p:sp>
        <p:nvSpPr>
          <p:cNvPr id="4" name="Slide Number Placeholder 3"/>
          <p:cNvSpPr>
            <a:spLocks noGrp="1"/>
          </p:cNvSpPr>
          <p:nvPr>
            <p:ph type="sldNum" sz="quarter" idx="10"/>
          </p:nvPr>
        </p:nvSpPr>
        <p:spPr/>
        <p:txBody>
          <a:bodyPr/>
          <a:lstStyle/>
          <a:p>
            <a:fld id="{A2B60F66-38FE-426A-A107-F032E4D6BEE0}" type="slidenum">
              <a:rPr lang="en-US" smtClean="0"/>
              <a:t>15</a:t>
            </a:fld>
            <a:endParaRPr lang="en-US"/>
          </a:p>
        </p:txBody>
      </p:sp>
    </p:spTree>
    <p:extLst>
      <p:ext uri="{BB962C8B-B14F-4D97-AF65-F5344CB8AC3E}">
        <p14:creationId xmlns:p14="http://schemas.microsoft.com/office/powerpoint/2010/main" val="1463252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16</a:t>
            </a:fld>
            <a:endParaRPr lang="en-US"/>
          </a:p>
        </p:txBody>
      </p:sp>
    </p:spTree>
    <p:extLst>
      <p:ext uri="{BB962C8B-B14F-4D97-AF65-F5344CB8AC3E}">
        <p14:creationId xmlns:p14="http://schemas.microsoft.com/office/powerpoint/2010/main" val="4129670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Oceans + continents are both smaller than their corresponding terms in the atmospheric pressure over the oceans (peak-to-peak</a:t>
            </a:r>
            <a:r>
              <a:rPr lang="en-US" baseline="0" dirty="0" smtClean="0"/>
              <a:t> annual amplitude and the trend are .5mbar and -.03 mbar yr</a:t>
            </a:r>
            <a:r>
              <a:rPr lang="en-US" baseline="30000" dirty="0" smtClean="0"/>
              <a:t>-1</a:t>
            </a:r>
            <a:r>
              <a:rPr lang="en-US" baseline="0" dirty="0" smtClean="0"/>
              <a:t> for the global average) </a:t>
            </a:r>
            <a:endParaRPr lang="en-US" baseline="30000" dirty="0" smtClean="0"/>
          </a:p>
        </p:txBody>
      </p:sp>
      <p:sp>
        <p:nvSpPr>
          <p:cNvPr id="4" name="Slide Number Placeholder 3"/>
          <p:cNvSpPr>
            <a:spLocks noGrp="1"/>
          </p:cNvSpPr>
          <p:nvPr>
            <p:ph type="sldNum" sz="quarter" idx="10"/>
          </p:nvPr>
        </p:nvSpPr>
        <p:spPr/>
        <p:txBody>
          <a:bodyPr/>
          <a:lstStyle/>
          <a:p>
            <a:fld id="{A2B60F66-38FE-426A-A107-F032E4D6BEE0}" type="slidenum">
              <a:rPr lang="en-US" smtClean="0"/>
              <a:t>17</a:t>
            </a:fld>
            <a:endParaRPr lang="en-US"/>
          </a:p>
        </p:txBody>
      </p:sp>
    </p:spTree>
    <p:extLst>
      <p:ext uri="{BB962C8B-B14F-4D97-AF65-F5344CB8AC3E}">
        <p14:creationId xmlns:p14="http://schemas.microsoft.com/office/powerpoint/2010/main" val="2337785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18</a:t>
            </a:fld>
            <a:endParaRPr lang="en-US"/>
          </a:p>
        </p:txBody>
      </p:sp>
    </p:spTree>
    <p:extLst>
      <p:ext uri="{BB962C8B-B14F-4D97-AF65-F5344CB8AC3E}">
        <p14:creationId xmlns:p14="http://schemas.microsoft.com/office/powerpoint/2010/main" val="481698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Maximum range and variance in vertical crustal displacement during 1994-1998 (mm) due to changes in</a:t>
            </a:r>
          </a:p>
          <a:p>
            <a:r>
              <a:rPr lang="en-US" dirty="0"/>
              <a:t>atmospheric surface pressure. (Figure provided courtesy of S. Desai.)</a:t>
            </a:r>
          </a:p>
        </p:txBody>
      </p:sp>
      <p:sp>
        <p:nvSpPr>
          <p:cNvPr id="4" name="Slide Number Placeholder 3"/>
          <p:cNvSpPr>
            <a:spLocks noGrp="1"/>
          </p:cNvSpPr>
          <p:nvPr>
            <p:ph type="sldNum" sz="quarter" idx="10"/>
          </p:nvPr>
        </p:nvSpPr>
        <p:spPr/>
        <p:txBody>
          <a:bodyPr/>
          <a:lstStyle/>
          <a:p>
            <a:fld id="{A2B60F66-38FE-426A-A107-F032E4D6BEE0}" type="slidenum">
              <a:rPr lang="en-US" smtClean="0"/>
              <a:t>19</a:t>
            </a:fld>
            <a:endParaRPr lang="en-US"/>
          </a:p>
        </p:txBody>
      </p:sp>
    </p:spTree>
    <p:extLst>
      <p:ext uri="{BB962C8B-B14F-4D97-AF65-F5344CB8AC3E}">
        <p14:creationId xmlns:p14="http://schemas.microsoft.com/office/powerpoint/2010/main" val="191789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2</a:t>
            </a:fld>
            <a:endParaRPr lang="en-US"/>
          </a:p>
        </p:txBody>
      </p:sp>
    </p:spTree>
    <p:extLst>
      <p:ext uri="{BB962C8B-B14F-4D97-AF65-F5344CB8AC3E}">
        <p14:creationId xmlns:p14="http://schemas.microsoft.com/office/powerpoint/2010/main" val="1068059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21</a:t>
            </a:fld>
            <a:endParaRPr lang="en-US"/>
          </a:p>
        </p:txBody>
      </p:sp>
    </p:spTree>
    <p:extLst>
      <p:ext uri="{BB962C8B-B14F-4D97-AF65-F5344CB8AC3E}">
        <p14:creationId xmlns:p14="http://schemas.microsoft.com/office/powerpoint/2010/main" val="751748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3</a:t>
            </a:fld>
            <a:endParaRPr lang="en-US"/>
          </a:p>
        </p:txBody>
      </p:sp>
    </p:spTree>
    <p:extLst>
      <p:ext uri="{BB962C8B-B14F-4D97-AF65-F5344CB8AC3E}">
        <p14:creationId xmlns:p14="http://schemas.microsoft.com/office/powerpoint/2010/main" val="3569290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4</a:t>
            </a:fld>
            <a:endParaRPr lang="en-US"/>
          </a:p>
        </p:txBody>
      </p:sp>
    </p:spTree>
    <p:extLst>
      <p:ext uri="{BB962C8B-B14F-4D97-AF65-F5344CB8AC3E}">
        <p14:creationId xmlns:p14="http://schemas.microsoft.com/office/powerpoint/2010/main" val="2765410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Sketch of the scientific and operational loading predictions</a:t>
            </a:r>
          </a:p>
        </p:txBody>
      </p:sp>
      <p:sp>
        <p:nvSpPr>
          <p:cNvPr id="4" name="Slide Number Placeholder 3"/>
          <p:cNvSpPr>
            <a:spLocks noGrp="1"/>
          </p:cNvSpPr>
          <p:nvPr>
            <p:ph type="sldNum" sz="quarter" idx="10"/>
          </p:nvPr>
        </p:nvSpPr>
        <p:spPr/>
        <p:txBody>
          <a:bodyPr/>
          <a:lstStyle/>
          <a:p>
            <a:fld id="{A2B60F66-38FE-426A-A107-F032E4D6BEE0}" type="slidenum">
              <a:rPr lang="en-US" smtClean="0"/>
              <a:t>5</a:t>
            </a:fld>
            <a:endParaRPr lang="en-US"/>
          </a:p>
        </p:txBody>
      </p:sp>
    </p:spTree>
    <p:extLst>
      <p:ext uri="{BB962C8B-B14F-4D97-AF65-F5344CB8AC3E}">
        <p14:creationId xmlns:p14="http://schemas.microsoft.com/office/powerpoint/2010/main" val="597190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6</a:t>
            </a:fld>
            <a:endParaRPr lang="en-US"/>
          </a:p>
        </p:txBody>
      </p:sp>
    </p:spTree>
    <p:extLst>
      <p:ext uri="{BB962C8B-B14F-4D97-AF65-F5344CB8AC3E}">
        <p14:creationId xmlns:p14="http://schemas.microsoft.com/office/powerpoint/2010/main" val="3777297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NMW:    The NMW determines the reference pressure value at any site by averaging and interpolating global pressure data from NWM</a:t>
            </a:r>
          </a:p>
          <a:p>
            <a:endParaRPr lang="en-US" dirty="0"/>
          </a:p>
          <a:p>
            <a:r>
              <a:rPr lang="en-US" dirty="0"/>
              <a:t>Analytical Functions</a:t>
            </a:r>
          </a:p>
          <a:p>
            <a:r>
              <a:rPr lang="en-US" dirty="0"/>
              <a:t>Berg Model: provide a way to </a:t>
            </a:r>
            <a:r>
              <a:rPr lang="en-US" dirty="0" err="1"/>
              <a:t>calcualte</a:t>
            </a:r>
            <a:r>
              <a:rPr lang="en-US" dirty="0"/>
              <a:t> reference pressure </a:t>
            </a:r>
            <a:r>
              <a:rPr lang="en-US" dirty="0" err="1"/>
              <a:t>vlaues</a:t>
            </a:r>
            <a:r>
              <a:rPr lang="en-US" dirty="0"/>
              <a:t> by simply entering the position of a site to the functions.  </a:t>
            </a:r>
          </a:p>
          <a:p>
            <a:endParaRPr lang="en-US" dirty="0"/>
          </a:p>
          <a:p>
            <a:r>
              <a:rPr lang="en-US" dirty="0"/>
              <a:t>The recommendations for the definition of a reference pressure are summarized as follows:</a:t>
            </a:r>
          </a:p>
          <a:p>
            <a:r>
              <a:rPr lang="en-US" dirty="0"/>
              <a:t>A reference pressure should be unambiguously determinable now and the same pressure values should</a:t>
            </a:r>
          </a:p>
          <a:p>
            <a:r>
              <a:rPr lang="en-US" dirty="0"/>
              <a:t>be obtained at any time in the future.</a:t>
            </a:r>
          </a:p>
          <a:p>
            <a:r>
              <a:rPr lang="en-US" dirty="0"/>
              <a:t>b. Any developed method for a reference pressure should be as simple as possible but accurate enough for</a:t>
            </a:r>
          </a:p>
          <a:p>
            <a:r>
              <a:rPr lang="en-US" dirty="0"/>
              <a:t>present day requirements </a:t>
            </a:r>
            <a:r>
              <a:rPr lang="en-US" dirty="0" err="1"/>
              <a:t>de¯ned</a:t>
            </a:r>
            <a:r>
              <a:rPr lang="en-US" dirty="0"/>
              <a:t> within the Global Geodetic Observing System (GGOS) of the IAG,</a:t>
            </a:r>
          </a:p>
          <a:p>
            <a:r>
              <a:rPr lang="en-US" dirty="0"/>
              <a:t>i.e. 1 mm position accuracy and 0.1 mm/</a:t>
            </a:r>
            <a:r>
              <a:rPr lang="en-US" dirty="0" err="1"/>
              <a:t>yr</a:t>
            </a:r>
            <a:r>
              <a:rPr lang="en-US" dirty="0"/>
              <a:t> velocity accuracy.</a:t>
            </a:r>
          </a:p>
          <a:p>
            <a:r>
              <a:rPr lang="en-US" dirty="0"/>
              <a:t>c. A reference pressure should be accompanied by information about its corresponding height.</a:t>
            </a:r>
          </a:p>
          <a:p>
            <a:r>
              <a:rPr lang="en-US" dirty="0"/>
              <a:t>d. A reference pressure should cause no (or only small) biases compared to previous results, i.e. to analyses</a:t>
            </a:r>
          </a:p>
          <a:p>
            <a:r>
              <a:rPr lang="en-US" dirty="0"/>
              <a:t>which did not refer to a reference pressure. For instance, if the reference pressure is more accurate</a:t>
            </a:r>
          </a:p>
          <a:p>
            <a:r>
              <a:rPr lang="en-US" dirty="0"/>
              <a:t>than 2 </a:t>
            </a:r>
            <a:r>
              <a:rPr lang="en-US" dirty="0" err="1"/>
              <a:t>hPa</a:t>
            </a:r>
            <a:r>
              <a:rPr lang="en-US" dirty="0"/>
              <a:t>, the resulting height bias would be less than 0.6 mm, which is certainly acceptable in all</a:t>
            </a:r>
          </a:p>
          <a:p>
            <a:r>
              <a:rPr lang="en-US" dirty="0"/>
              <a:t>areas (see also requirement b). The value of 0.6 mm is derived by assuming the average value of the</a:t>
            </a:r>
          </a:p>
          <a:p>
            <a:r>
              <a:rPr lang="en-US" dirty="0"/>
              <a:t>regression </a:t>
            </a:r>
            <a:r>
              <a:rPr lang="en-US" dirty="0" err="1"/>
              <a:t>coe±cient</a:t>
            </a:r>
            <a:r>
              <a:rPr lang="en-US" dirty="0"/>
              <a:t>, i.e. 0.3 mm/</a:t>
            </a:r>
            <a:r>
              <a:rPr lang="en-US" dirty="0" err="1"/>
              <a:t>hPa</a:t>
            </a:r>
            <a:r>
              <a:rPr lang="en-US" dirty="0"/>
              <a:t> (</a:t>
            </a:r>
            <a:r>
              <a:rPr lang="en-US" dirty="0" err="1"/>
              <a:t>Rabbel</a:t>
            </a:r>
            <a:r>
              <a:rPr lang="en-US" dirty="0"/>
              <a:t> and </a:t>
            </a:r>
            <a:r>
              <a:rPr lang="en-US" dirty="0" err="1"/>
              <a:t>Zschau</a:t>
            </a:r>
            <a:r>
              <a:rPr lang="en-US" dirty="0"/>
              <a:t>, 1985).</a:t>
            </a:r>
          </a:p>
          <a:p>
            <a:endParaRPr lang="en-US" dirty="0"/>
          </a:p>
          <a:p>
            <a:r>
              <a:rPr lang="en-US" dirty="0"/>
              <a:t>Analytical Functions</a:t>
            </a:r>
          </a:p>
          <a:p>
            <a:endParaRPr lang="en-US" dirty="0"/>
          </a:p>
        </p:txBody>
      </p:sp>
      <p:sp>
        <p:nvSpPr>
          <p:cNvPr id="4" name="Slide Number Placeholder 3"/>
          <p:cNvSpPr>
            <a:spLocks noGrp="1"/>
          </p:cNvSpPr>
          <p:nvPr>
            <p:ph type="sldNum" sz="quarter" idx="10"/>
          </p:nvPr>
        </p:nvSpPr>
        <p:spPr/>
        <p:txBody>
          <a:bodyPr/>
          <a:lstStyle/>
          <a:p>
            <a:fld id="{A2B60F66-38FE-426A-A107-F032E4D6BEE0}" type="slidenum">
              <a:rPr lang="en-US" smtClean="0"/>
              <a:t>7</a:t>
            </a:fld>
            <a:endParaRPr lang="en-US"/>
          </a:p>
        </p:txBody>
      </p:sp>
    </p:spTree>
    <p:extLst>
      <p:ext uri="{BB962C8B-B14F-4D97-AF65-F5344CB8AC3E}">
        <p14:creationId xmlns:p14="http://schemas.microsoft.com/office/powerpoint/2010/main" val="741991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60F66-38FE-426A-A107-F032E4D6BEE0}" type="slidenum">
              <a:rPr lang="en-US" smtClean="0"/>
              <a:t>8</a:t>
            </a:fld>
            <a:endParaRPr lang="en-US"/>
          </a:p>
        </p:txBody>
      </p:sp>
    </p:spTree>
    <p:extLst>
      <p:ext uri="{BB962C8B-B14F-4D97-AF65-F5344CB8AC3E}">
        <p14:creationId xmlns:p14="http://schemas.microsoft.com/office/powerpoint/2010/main" val="177407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B60F66-38FE-426A-A107-F032E4D6BEE0}" type="slidenum">
              <a:rPr lang="en-US" smtClean="0"/>
              <a:t>9</a:t>
            </a:fld>
            <a:endParaRPr lang="en-US"/>
          </a:p>
        </p:txBody>
      </p:sp>
    </p:spTree>
    <p:extLst>
      <p:ext uri="{BB962C8B-B14F-4D97-AF65-F5344CB8AC3E}">
        <p14:creationId xmlns:p14="http://schemas.microsoft.com/office/powerpoint/2010/main" val="334271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33F00D-5E96-4C56-AF78-9B0E72093734}" type="datetimeFigureOut">
              <a:rPr lang="en-US" smtClean="0"/>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A0254-20D2-4C20-A1D6-D47D0CFE4A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3F00D-5E96-4C56-AF78-9B0E72093734}" type="datetimeFigureOut">
              <a:rPr lang="en-US" smtClean="0"/>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A0254-20D2-4C20-A1D6-D47D0CFE4A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633F00D-5E96-4C56-AF78-9B0E72093734}" type="datetimeFigureOut">
              <a:rPr lang="en-US" smtClean="0"/>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A0254-20D2-4C20-A1D6-D47D0CFE4AB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3F00D-5E96-4C56-AF78-9B0E72093734}" type="datetimeFigureOut">
              <a:rPr lang="en-US" smtClean="0"/>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A0254-20D2-4C20-A1D6-D47D0CFE4AB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33F00D-5E96-4C56-AF78-9B0E72093734}" type="datetimeFigureOut">
              <a:rPr lang="en-US" smtClean="0"/>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A0254-20D2-4C20-A1D6-D47D0CFE4AB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633F00D-5E96-4C56-AF78-9B0E72093734}" type="datetimeFigureOut">
              <a:rPr lang="en-US" smtClean="0"/>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A0254-20D2-4C20-A1D6-D47D0CFE4AB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33F00D-5E96-4C56-AF78-9B0E72093734}" type="datetimeFigureOut">
              <a:rPr lang="en-US" smtClean="0"/>
              <a:t>4/4/2011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A0254-20D2-4C20-A1D6-D47D0CFE4A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3F00D-5E96-4C56-AF78-9B0E72093734}" type="datetimeFigureOut">
              <a:rPr lang="en-US" smtClean="0"/>
              <a:t>4/4/2011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A0254-20D2-4C20-A1D6-D47D0CFE4A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633F00D-5E96-4C56-AF78-9B0E72093734}" type="datetimeFigureOut">
              <a:rPr lang="en-US" smtClean="0"/>
              <a:t>4/4/2011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A0254-20D2-4C20-A1D6-D47D0CFE4A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633F00D-5E96-4C56-AF78-9B0E72093734}" type="datetimeFigureOut">
              <a:rPr lang="en-US" smtClean="0"/>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A0254-20D2-4C20-A1D6-D47D0CFE4AB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3F00D-5E96-4C56-AF78-9B0E72093734}" type="datetimeFigureOut">
              <a:rPr lang="en-US" smtClean="0"/>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A0254-20D2-4C20-A1D6-D47D0CFE4AB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633F00D-5E96-4C56-AF78-9B0E72093734}" type="datetimeFigureOut">
              <a:rPr lang="en-US" smtClean="0"/>
              <a:t>4/4/2011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F7A0254-20D2-4C20-A1D6-D47D0CFE4AB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Atmospheric Loading</a:t>
            </a:r>
            <a:endParaRPr lang="en-US" dirty="0"/>
          </a:p>
        </p:txBody>
      </p:sp>
      <p:sp>
        <p:nvSpPr>
          <p:cNvPr id="3" name="Subtitle 2"/>
          <p:cNvSpPr>
            <a:spLocks noGrp="1"/>
          </p:cNvSpPr>
          <p:nvPr>
            <p:ph type="subTitle" idx="1"/>
          </p:nvPr>
        </p:nvSpPr>
        <p:spPr/>
        <p:txBody>
          <a:bodyPr/>
          <a:lstStyle/>
          <a:p>
            <a:r>
              <a:rPr lang="en-US" dirty="0" smtClean="0"/>
              <a:t>Nicole M. Shivers</a:t>
            </a:r>
            <a:endParaRPr lang="en-US" dirty="0"/>
          </a:p>
        </p:txBody>
      </p:sp>
    </p:spTree>
    <p:extLst>
      <p:ext uri="{BB962C8B-B14F-4D97-AF65-F5344CB8AC3E}">
        <p14:creationId xmlns:p14="http://schemas.microsoft.com/office/powerpoint/2010/main" val="1908113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95400"/>
            <a:ext cx="685753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003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Atmospheric loading on the Ocean describes the ocean’s response to atmospheric pressure and the inverted barometer correction.</a:t>
            </a:r>
            <a:endParaRPr lang="en-US" dirty="0"/>
          </a:p>
          <a:p>
            <a:pPr lvl="2"/>
            <a:r>
              <a:rPr lang="en-US" dirty="0" smtClean="0"/>
              <a:t>The National Meteorological Center (NMC) global pressure </a:t>
            </a:r>
          </a:p>
          <a:p>
            <a:pPr lvl="2"/>
            <a:r>
              <a:rPr lang="en-US" dirty="0" smtClean="0"/>
              <a:t>The second difference between the inverted barometer response and the complete equilibrium response is due to gravitational forcing by the atmosphere and by the displaced mass in the solid Earth and oceans caused by atmospheric loading.</a:t>
            </a:r>
          </a:p>
        </p:txBody>
      </p:sp>
      <p:sp>
        <p:nvSpPr>
          <p:cNvPr id="3" name="Title 2"/>
          <p:cNvSpPr>
            <a:spLocks noGrp="1"/>
          </p:cNvSpPr>
          <p:nvPr>
            <p:ph type="title"/>
          </p:nvPr>
        </p:nvSpPr>
        <p:spPr/>
        <p:txBody>
          <a:bodyPr>
            <a:normAutofit fontScale="90000"/>
          </a:bodyPr>
          <a:lstStyle/>
          <a:p>
            <a:r>
              <a:rPr lang="en-US" dirty="0" smtClean="0"/>
              <a:t>Atmospheric Loading on the Ocean</a:t>
            </a:r>
            <a:endParaRPr lang="en-US" dirty="0"/>
          </a:p>
        </p:txBody>
      </p:sp>
    </p:spTree>
    <p:extLst>
      <p:ext uri="{BB962C8B-B14F-4D97-AF65-F5344CB8AC3E}">
        <p14:creationId xmlns:p14="http://schemas.microsoft.com/office/powerpoint/2010/main" val="850830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geoid is not constant with </a:t>
            </a:r>
            <a:r>
              <a:rPr lang="en-US" dirty="0" smtClean="0"/>
              <a:t>time, satellites such as LAGEOS have identified secular as well as seasonal variations over an extended period of time.  </a:t>
            </a:r>
          </a:p>
          <a:p>
            <a:r>
              <a:rPr lang="en-US" dirty="0"/>
              <a:t>The geoid is not constant with time,  the variability is most likely due to some combination of postglacial rebound and changes in polar ice </a:t>
            </a:r>
            <a:r>
              <a:rPr lang="en-US" dirty="0" smtClean="0"/>
              <a:t>mass</a:t>
            </a:r>
          </a:p>
          <a:p>
            <a:r>
              <a:rPr lang="en-US" dirty="0"/>
              <a:t>The </a:t>
            </a:r>
            <a:r>
              <a:rPr lang="en-US" dirty="0" smtClean="0"/>
              <a:t>seasonal fluctuations are likely due mostly to the redistribution of atmospheric mass occurring at longer wavelengths.</a:t>
            </a:r>
            <a:endParaRPr lang="en-US" dirty="0"/>
          </a:p>
          <a:p>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95369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675466"/>
            <a:ext cx="8763000" cy="4182533"/>
          </a:xfrm>
        </p:spPr>
        <p:txBody>
          <a:bodyPr>
            <a:normAutofit/>
          </a:bodyPr>
          <a:lstStyle/>
          <a:p>
            <a:r>
              <a:rPr lang="en-US" dirty="0" smtClean="0"/>
              <a:t>There are three sum terms, to determine the geoid variability due to the atmosphere are:</a:t>
            </a:r>
          </a:p>
          <a:p>
            <a:pPr lvl="1"/>
            <a:r>
              <a:rPr lang="en-US" dirty="0" smtClean="0"/>
              <a:t>1) an inverted barometer (IB) response of about 10mm of sea-surface depression for every 1 mbar increase in atmospheric pressure </a:t>
            </a:r>
          </a:p>
          <a:p>
            <a:pPr lvl="1"/>
            <a:r>
              <a:rPr lang="en-US" dirty="0" smtClean="0"/>
              <a:t>2) The equilibrium response of the ocean to gravitational forcing from the atmosphere and from the displaced mass in the solid Earth and oceans caused by the atmospheric loading </a:t>
            </a:r>
          </a:p>
          <a:p>
            <a:pPr lvl="1"/>
            <a:r>
              <a:rPr lang="en-US" dirty="0" smtClean="0"/>
              <a:t>3) A spatial constant that must be added to the solution to conserve oceanic mass</a:t>
            </a:r>
            <a:endParaRPr lang="en-US" dirty="0"/>
          </a:p>
        </p:txBody>
      </p:sp>
      <p:sp>
        <p:nvSpPr>
          <p:cNvPr id="3" name="Title 2"/>
          <p:cNvSpPr>
            <a:spLocks noGrp="1"/>
          </p:cNvSpPr>
          <p:nvPr>
            <p:ph type="title"/>
          </p:nvPr>
        </p:nvSpPr>
        <p:spPr/>
        <p:txBody>
          <a:bodyPr/>
          <a:lstStyle/>
          <a:p>
            <a:r>
              <a:rPr lang="en-US" dirty="0" smtClean="0"/>
              <a:t>Atmospheric Loading</a:t>
            </a:r>
            <a:endParaRPr lang="en-US" dirty="0"/>
          </a:p>
        </p:txBody>
      </p:sp>
    </p:spTree>
    <p:extLst>
      <p:ext uri="{BB962C8B-B14F-4D97-AF65-F5344CB8AC3E}">
        <p14:creationId xmlns:p14="http://schemas.microsoft.com/office/powerpoint/2010/main" val="4243806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Effects of the inverted barometer is routinely removed from altimeter and tide-gauge sea-level data.</a:t>
            </a:r>
          </a:p>
          <a:p>
            <a:r>
              <a:rPr lang="en-US" dirty="0" smtClean="0"/>
              <a:t>Effect two is equivalent to the geoid perturbation </a:t>
            </a:r>
          </a:p>
          <a:p>
            <a:r>
              <a:rPr lang="en-US" dirty="0" smtClean="0"/>
              <a:t>And Effect three will be discussed in mathematical terms.</a:t>
            </a:r>
          </a:p>
          <a:p>
            <a:endParaRPr lang="en-US" dirty="0" smtClean="0"/>
          </a:p>
        </p:txBody>
      </p:sp>
      <p:sp>
        <p:nvSpPr>
          <p:cNvPr id="3" name="Title 2"/>
          <p:cNvSpPr>
            <a:spLocks noGrp="1"/>
          </p:cNvSpPr>
          <p:nvPr>
            <p:ph type="title"/>
          </p:nvPr>
        </p:nvSpPr>
        <p:spPr/>
        <p:txBody>
          <a:bodyPr/>
          <a:lstStyle/>
          <a:p>
            <a:r>
              <a:rPr lang="en-US" dirty="0"/>
              <a:t>Atmospheric Loading</a:t>
            </a:r>
          </a:p>
        </p:txBody>
      </p:sp>
    </p:spTree>
    <p:extLst>
      <p:ext uri="{BB962C8B-B14F-4D97-AF65-F5344CB8AC3E}">
        <p14:creationId xmlns:p14="http://schemas.microsoft.com/office/powerpoint/2010/main" val="674824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8858" y="685800"/>
            <a:ext cx="677371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572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US" dirty="0" smtClean="0"/>
                  <a:t>P</a:t>
                </a:r>
                <a:r>
                  <a:rPr lang="en-US" baseline="-25000" dirty="0" smtClean="0"/>
                  <a:t>a</a:t>
                </a:r>
                <a:r>
                  <a:rPr lang="en-US" dirty="0" smtClean="0"/>
                  <a:t>(</a:t>
                </a:r>
                <a:r>
                  <a:rPr lang="el-GR" dirty="0" smtClean="0"/>
                  <a:t>θ</a:t>
                </a:r>
                <a:r>
                  <a:rPr lang="en-US" dirty="0" smtClean="0"/>
                  <a:t>,</a:t>
                </a:r>
                <a:r>
                  <a:rPr lang="el-GR" dirty="0" smtClean="0"/>
                  <a:t>λ</a:t>
                </a:r>
                <a:r>
                  <a:rPr lang="en-US" dirty="0" smtClean="0"/>
                  <a:t>,t)=</a:t>
                </a:r>
                <a14:m>
                  <m:oMath xmlns:m="http://schemas.openxmlformats.org/officeDocument/2006/math">
                    <m:nary>
                      <m:naryPr>
                        <m:chr m:val="∑"/>
                        <m:supHide m:val="on"/>
                        <m:ctrlPr>
                          <a:rPr lang="el-GR" i="1" smtClean="0">
                            <a:latin typeface="Cambria Math"/>
                          </a:rPr>
                        </m:ctrlPr>
                      </m:naryPr>
                      <m:sub>
                        <m:r>
                          <m:rPr>
                            <m:brk m:alnAt="7"/>
                          </m:rPr>
                          <a:rPr lang="en-US" b="0" i="1" smtClean="0">
                            <a:latin typeface="Cambria Math"/>
                          </a:rPr>
                          <m:t>𝑛</m:t>
                        </m:r>
                        <m:r>
                          <a:rPr lang="en-US" b="0" i="1" smtClean="0">
                            <a:latin typeface="Cambria Math"/>
                          </a:rPr>
                          <m:t>,</m:t>
                        </m:r>
                        <m:r>
                          <a:rPr lang="en-US" b="0" i="1" smtClean="0">
                            <a:latin typeface="Cambria Math"/>
                          </a:rPr>
                          <m:t>𝑚</m:t>
                        </m:r>
                      </m:sub>
                      <m:sup/>
                      <m:e>
                        <m:d>
                          <m:dPr>
                            <m:ctrlPr>
                              <a:rPr lang="en-US" b="0" i="1" smtClean="0">
                                <a:latin typeface="Cambria Math"/>
                              </a:rPr>
                            </m:ctrlPr>
                          </m:dPr>
                          <m:e>
                            <m:r>
                              <a:rPr lang="en-US" b="0" i="1" smtClean="0">
                                <a:latin typeface="Cambria Math"/>
                              </a:rPr>
                              <m:t>𝑡</m:t>
                            </m:r>
                          </m:e>
                        </m:d>
                        <m:r>
                          <a:rPr lang="en-US" b="0" i="1" smtClean="0">
                            <a:latin typeface="Cambria Math"/>
                          </a:rPr>
                          <m:t>𝑌</m:t>
                        </m:r>
                      </m:e>
                    </m:nary>
                    <m:f>
                      <m:fPr>
                        <m:ctrlPr>
                          <a:rPr lang="el-GR" i="1">
                            <a:latin typeface="Cambria Math"/>
                          </a:rPr>
                        </m:ctrlPr>
                      </m:fPr>
                      <m:num>
                        <m:r>
                          <a:rPr lang="en-US" b="0" i="1" smtClean="0">
                            <a:latin typeface="Cambria Math"/>
                          </a:rPr>
                          <m:t>𝑚</m:t>
                        </m:r>
                      </m:num>
                      <m:den>
                        <m:r>
                          <a:rPr lang="en-US" b="0" i="1" smtClean="0">
                            <a:latin typeface="Cambria Math"/>
                          </a:rPr>
                          <m:t>𝑛</m:t>
                        </m:r>
                      </m:den>
                    </m:f>
                  </m:oMath>
                </a14:m>
                <a:r>
                  <a:rPr lang="en-US" dirty="0" smtClean="0"/>
                  <a:t>(</a:t>
                </a:r>
                <a:r>
                  <a:rPr lang="el-GR" dirty="0" smtClean="0"/>
                  <a:t>θ</a:t>
                </a:r>
                <a:r>
                  <a:rPr lang="en-US" dirty="0" smtClean="0"/>
                  <a:t>,</a:t>
                </a:r>
                <a:r>
                  <a:rPr lang="el-GR" dirty="0" smtClean="0"/>
                  <a:t>λ</a:t>
                </a:r>
                <a:r>
                  <a:rPr lang="en-US" dirty="0" smtClean="0"/>
                  <a:t>)</a:t>
                </a:r>
              </a:p>
              <a:p>
                <a14:m>
                  <m:oMath xmlns:m="http://schemas.openxmlformats.org/officeDocument/2006/math">
                    <m:r>
                      <a:rPr lang="en-US" i="1" dirty="0" smtClean="0">
                        <a:latin typeface="Cambria Math"/>
                      </a:rPr>
                      <m:t>ŋ</m:t>
                    </m:r>
                  </m:oMath>
                </a14:m>
                <a:r>
                  <a:rPr lang="en-US" dirty="0"/>
                  <a:t>(</a:t>
                </a:r>
                <a:r>
                  <a:rPr lang="el-GR" dirty="0"/>
                  <a:t>θ</a:t>
                </a:r>
                <a:r>
                  <a:rPr lang="en-US" dirty="0"/>
                  <a:t>,</a:t>
                </a:r>
                <a:r>
                  <a:rPr lang="el-GR" dirty="0"/>
                  <a:t>λ</a:t>
                </a:r>
                <a:r>
                  <a:rPr lang="en-US" dirty="0"/>
                  <a:t>,t)=</a:t>
                </a:r>
                <a14:m>
                  <m:oMath xmlns:m="http://schemas.openxmlformats.org/officeDocument/2006/math">
                    <m:nary>
                      <m:naryPr>
                        <m:chr m:val="∑"/>
                        <m:supHide m:val="on"/>
                        <m:ctrlPr>
                          <a:rPr lang="el-GR" i="1" smtClean="0">
                            <a:latin typeface="Cambria Math"/>
                          </a:rPr>
                        </m:ctrlPr>
                      </m:naryPr>
                      <m:sub>
                        <m:r>
                          <m:rPr>
                            <m:brk m:alnAt="7"/>
                          </m:rPr>
                          <a:rPr lang="en-US" i="1">
                            <a:latin typeface="Cambria Math"/>
                          </a:rPr>
                          <m:t>𝑛</m:t>
                        </m:r>
                        <m:r>
                          <a:rPr lang="en-US" i="1">
                            <a:latin typeface="Cambria Math"/>
                          </a:rPr>
                          <m:t>,</m:t>
                        </m:r>
                        <m:r>
                          <a:rPr lang="en-US" i="1">
                            <a:latin typeface="Cambria Math"/>
                          </a:rPr>
                          <m:t>𝑚</m:t>
                        </m:r>
                      </m:sub>
                      <m:sup/>
                      <m:e>
                        <m:r>
                          <a:rPr lang="en-US" i="1" dirty="0">
                            <a:latin typeface="Cambria Math"/>
                          </a:rPr>
                          <m:t>ŋ</m:t>
                        </m:r>
                        <m:f>
                          <m:fPr>
                            <m:ctrlPr>
                              <a:rPr lang="el-GR" i="1">
                                <a:latin typeface="Cambria Math"/>
                              </a:rPr>
                            </m:ctrlPr>
                          </m:fPr>
                          <m:num>
                            <m:r>
                              <a:rPr lang="en-US" i="1">
                                <a:latin typeface="Cambria Math"/>
                              </a:rPr>
                              <m:t>𝑚</m:t>
                            </m:r>
                          </m:num>
                          <m:den>
                            <m:r>
                              <a:rPr lang="en-US" i="1">
                                <a:latin typeface="Cambria Math"/>
                              </a:rPr>
                              <m:t>𝑛</m:t>
                            </m:r>
                          </m:den>
                        </m:f>
                      </m:e>
                    </m:nary>
                    <m:d>
                      <m:dPr>
                        <m:ctrlPr>
                          <a:rPr lang="en-US" i="1">
                            <a:latin typeface="Cambria Math"/>
                          </a:rPr>
                        </m:ctrlPr>
                      </m:dPr>
                      <m:e>
                        <m:r>
                          <a:rPr lang="en-US" i="1">
                            <a:latin typeface="Cambria Math"/>
                          </a:rPr>
                          <m:t>𝑡</m:t>
                        </m:r>
                      </m:e>
                    </m:d>
                    <m:r>
                      <a:rPr lang="en-US" i="1">
                        <a:latin typeface="Cambria Math"/>
                      </a:rPr>
                      <m:t>𝑌</m:t>
                    </m:r>
                    <m:f>
                      <m:fPr>
                        <m:ctrlPr>
                          <a:rPr lang="en-US" i="1" smtClean="0">
                            <a:latin typeface="Cambria Math"/>
                          </a:rPr>
                        </m:ctrlPr>
                      </m:fPr>
                      <m:num>
                        <m:r>
                          <a:rPr lang="en-US" b="0" i="1" smtClean="0">
                            <a:latin typeface="Cambria Math"/>
                          </a:rPr>
                          <m:t>𝑚</m:t>
                        </m:r>
                      </m:num>
                      <m:den>
                        <m:r>
                          <a:rPr lang="en-US" b="0" i="1" smtClean="0">
                            <a:latin typeface="Cambria Math"/>
                          </a:rPr>
                          <m:t>𝑛</m:t>
                        </m:r>
                      </m:den>
                    </m:f>
                  </m:oMath>
                </a14:m>
                <a:r>
                  <a:rPr lang="en-US" dirty="0"/>
                  <a:t>(</a:t>
                </a:r>
                <a:r>
                  <a:rPr lang="el-GR" dirty="0"/>
                  <a:t>θ</a:t>
                </a:r>
                <a:r>
                  <a:rPr lang="en-US" dirty="0"/>
                  <a:t>,</a:t>
                </a:r>
                <a:r>
                  <a:rPr lang="el-GR" dirty="0"/>
                  <a:t>λ</a:t>
                </a:r>
                <a:r>
                  <a:rPr lang="en-US" dirty="0" smtClean="0"/>
                  <a:t>)</a:t>
                </a:r>
              </a:p>
              <a:p>
                <a14:m>
                  <m:oMath xmlns:m="http://schemas.openxmlformats.org/officeDocument/2006/math">
                    <m:r>
                      <a:rPr lang="en-US" i="1" dirty="0" smtClean="0">
                        <a:latin typeface="Cambria Math"/>
                      </a:rPr>
                      <m:t>ŋ</m:t>
                    </m:r>
                  </m:oMath>
                </a14:m>
                <a:r>
                  <a:rPr lang="en-US" dirty="0" smtClean="0"/>
                  <a:t>=C[-</a:t>
                </a:r>
                <a14:m>
                  <m:oMath xmlns:m="http://schemas.openxmlformats.org/officeDocument/2006/math">
                    <m:f>
                      <m:fPr>
                        <m:ctrlPr>
                          <a:rPr lang="en-US" i="1" dirty="0" smtClean="0">
                            <a:latin typeface="Cambria Math"/>
                          </a:rPr>
                        </m:ctrlPr>
                      </m:fPr>
                      <m:num>
                        <m:r>
                          <a:rPr lang="en-US" b="0" i="1" dirty="0" smtClean="0">
                            <a:latin typeface="Cambria Math"/>
                          </a:rPr>
                          <m:t>𝑃</m:t>
                        </m:r>
                        <m:r>
                          <a:rPr lang="en-US" b="0" i="1" baseline="-25000" dirty="0" smtClean="0">
                            <a:latin typeface="Cambria Math"/>
                          </a:rPr>
                          <m:t>𝑎</m:t>
                        </m:r>
                      </m:num>
                      <m:den>
                        <m:r>
                          <a:rPr lang="en-US" b="0" i="1" dirty="0" smtClean="0">
                            <a:latin typeface="Cambria Math"/>
                          </a:rPr>
                          <m:t>𝑔</m:t>
                        </m:r>
                        <m:r>
                          <m:rPr>
                            <m:sty m:val="p"/>
                          </m:rPr>
                          <a:rPr lang="el-GR" b="0" i="1" dirty="0" smtClean="0">
                            <a:latin typeface="Cambria Math"/>
                          </a:rPr>
                          <m:t>ρ</m:t>
                        </m:r>
                        <m:r>
                          <a:rPr lang="el-GR" b="0" i="1" dirty="0" smtClean="0">
                            <a:latin typeface="Cambria Math"/>
                          </a:rPr>
                          <m:t>̊</m:t>
                        </m:r>
                      </m:den>
                    </m:f>
                    <m:r>
                      <a:rPr lang="en-US" b="0" i="0" dirty="0" smtClean="0">
                        <a:latin typeface="Cambria Math"/>
                      </a:rPr>
                      <m:t>+</m:t>
                    </m:r>
                    <m:f>
                      <m:fPr>
                        <m:ctrlPr>
                          <a:rPr lang="en-US" b="0" i="1" dirty="0" smtClean="0">
                            <a:latin typeface="Cambria Math"/>
                          </a:rPr>
                        </m:ctrlPr>
                      </m:fPr>
                      <m:num>
                        <m:r>
                          <m:rPr>
                            <m:sty m:val="p"/>
                          </m:rPr>
                          <a:rPr lang="el-GR" i="1" dirty="0">
                            <a:latin typeface="Cambria Math"/>
                          </a:rPr>
                          <m:t>ρ</m:t>
                        </m:r>
                      </m:num>
                      <m:den>
                        <m:r>
                          <m:rPr>
                            <m:sty m:val="p"/>
                          </m:rPr>
                          <a:rPr lang="el-GR" i="1" dirty="0">
                            <a:latin typeface="Cambria Math"/>
                          </a:rPr>
                          <m:t>ρ</m:t>
                        </m:r>
                        <m:r>
                          <a:rPr lang="en-US" b="0" i="1" dirty="0" smtClean="0">
                            <a:latin typeface="Cambria Math"/>
                          </a:rPr>
                          <m:t>𝐸</m:t>
                        </m:r>
                      </m:den>
                    </m:f>
                    <m:nary>
                      <m:naryPr>
                        <m:chr m:val="∑"/>
                        <m:subHide m:val="on"/>
                        <m:supHide m:val="on"/>
                        <m:ctrlPr>
                          <a:rPr lang="en-US" b="0" i="1" dirty="0" smtClean="0">
                            <a:latin typeface="Cambria Math"/>
                          </a:rPr>
                        </m:ctrlPr>
                      </m:naryPr>
                      <m:sub/>
                      <m:sup/>
                      <m:e>
                        <m:r>
                          <a:rPr lang="en-US" b="0" i="1" baseline="-25000" dirty="0" smtClean="0">
                            <a:latin typeface="Cambria Math"/>
                          </a:rPr>
                          <m:t>𝑛</m:t>
                        </m:r>
                        <m:r>
                          <a:rPr lang="en-US" b="0" i="1" baseline="-25000" dirty="0" smtClean="0">
                            <a:latin typeface="Cambria Math"/>
                          </a:rPr>
                          <m:t>,</m:t>
                        </m:r>
                        <m:r>
                          <a:rPr lang="en-US" b="0" i="1" baseline="-25000" dirty="0" smtClean="0">
                            <a:latin typeface="Cambria Math"/>
                          </a:rPr>
                          <m:t>𝑚</m:t>
                        </m:r>
                      </m:e>
                    </m:nary>
                    <m:f>
                      <m:fPr>
                        <m:ctrlPr>
                          <a:rPr lang="en-US" i="1" dirty="0">
                            <a:latin typeface="Cambria Math"/>
                          </a:rPr>
                        </m:ctrlPr>
                      </m:fPr>
                      <m:num>
                        <m:r>
                          <a:rPr lang="en-US" b="0" i="1" dirty="0" smtClean="0">
                            <a:latin typeface="Cambria Math"/>
                          </a:rPr>
                          <m:t>3</m:t>
                        </m:r>
                      </m:num>
                      <m:den>
                        <m:r>
                          <a:rPr lang="en-US" b="0" i="1" dirty="0" smtClean="0">
                            <a:latin typeface="Cambria Math"/>
                          </a:rPr>
                          <m:t>2</m:t>
                        </m:r>
                        <m:r>
                          <a:rPr lang="en-US" b="0" i="1" dirty="0" smtClean="0">
                            <a:latin typeface="Cambria Math"/>
                          </a:rPr>
                          <m:t>𝑛</m:t>
                        </m:r>
                        <m:r>
                          <a:rPr lang="en-US" b="0" i="1" dirty="0" smtClean="0">
                            <a:latin typeface="Cambria Math"/>
                          </a:rPr>
                          <m:t>+</m:t>
                        </m:r>
                        <m:r>
                          <a:rPr lang="en-US" b="0" i="1" dirty="0" smtClean="0">
                            <a:latin typeface="Cambria Math"/>
                          </a:rPr>
                          <m:t>1</m:t>
                        </m:r>
                      </m:den>
                    </m:f>
                  </m:oMath>
                </a14:m>
                <a:r>
                  <a:rPr lang="el-GR" dirty="0" smtClean="0"/>
                  <a:t>γ</a:t>
                </a:r>
                <a:r>
                  <a:rPr lang="en-US" baseline="-25000" dirty="0" smtClean="0"/>
                  <a:t>n</a:t>
                </a:r>
                <a:r>
                  <a:rPr lang="en-US" dirty="0" smtClean="0"/>
                  <a:t>(</a:t>
                </a:r>
                <a14:m>
                  <m:oMath xmlns:m="http://schemas.openxmlformats.org/officeDocument/2006/math">
                    <m:f>
                      <m:fPr>
                        <m:ctrlPr>
                          <a:rPr lang="en-US" i="1" smtClean="0">
                            <a:latin typeface="Cambria Math"/>
                          </a:rPr>
                        </m:ctrlPr>
                      </m:fPr>
                      <m:num>
                        <m:r>
                          <a:rPr lang="en-US" b="0" i="1" smtClean="0">
                            <a:latin typeface="Cambria Math"/>
                          </a:rPr>
                          <m:t>𝑎</m:t>
                        </m:r>
                        <m:box>
                          <m:boxPr>
                            <m:ctrlPr>
                              <a:rPr lang="en-US" i="1" smtClean="0">
                                <a:latin typeface="Cambria Math"/>
                              </a:rPr>
                            </m:ctrlPr>
                          </m:boxPr>
                          <m:e>
                            <m:argPr>
                              <m:argSz m:val="-1"/>
                            </m:argPr>
                            <m:f>
                              <m:fPr>
                                <m:ctrlPr>
                                  <a:rPr lang="en-US" i="1" smtClean="0">
                                    <a:latin typeface="Cambria Math"/>
                                  </a:rPr>
                                </m:ctrlPr>
                              </m:fPr>
                              <m:num>
                                <m:r>
                                  <a:rPr lang="en-US" b="0" i="1" smtClean="0">
                                    <a:latin typeface="Cambria Math"/>
                                  </a:rPr>
                                  <m:t>𝑚</m:t>
                                </m:r>
                              </m:num>
                              <m:den>
                                <m:r>
                                  <a:rPr lang="en-US" b="0" i="1" smtClean="0">
                                    <a:latin typeface="Cambria Math"/>
                                  </a:rPr>
                                  <m:t>𝑛</m:t>
                                </m:r>
                              </m:den>
                            </m:f>
                          </m:e>
                        </m:box>
                      </m:num>
                      <m:den>
                        <m:r>
                          <a:rPr lang="en-US" i="1" dirty="0">
                            <a:latin typeface="Cambria Math"/>
                          </a:rPr>
                          <m:t>𝑔</m:t>
                        </m:r>
                        <m:r>
                          <m:rPr>
                            <m:sty m:val="p"/>
                          </m:rPr>
                          <a:rPr lang="el-GR" i="1" dirty="0">
                            <a:latin typeface="Cambria Math"/>
                          </a:rPr>
                          <m:t>ρ</m:t>
                        </m:r>
                        <m:r>
                          <a:rPr lang="el-GR" i="1" dirty="0">
                            <a:latin typeface="Cambria Math"/>
                          </a:rPr>
                          <m:t>̊</m:t>
                        </m:r>
                      </m:den>
                    </m:f>
                    <m:r>
                      <a:rPr lang="en-US" b="0" i="1" smtClean="0">
                        <a:latin typeface="Cambria Math"/>
                      </a:rPr>
                      <m:t>+</m:t>
                    </m:r>
                    <m:r>
                      <a:rPr lang="en-US" i="1" dirty="0">
                        <a:latin typeface="Cambria Math"/>
                      </a:rPr>
                      <m:t>ŋ</m:t>
                    </m:r>
                    <m:box>
                      <m:boxPr>
                        <m:ctrlPr>
                          <a:rPr lang="en-US" i="1">
                            <a:latin typeface="Cambria Math"/>
                          </a:rPr>
                        </m:ctrlPr>
                      </m:boxPr>
                      <m:e>
                        <m:argPr>
                          <m:argSz m:val="-1"/>
                        </m:argPr>
                        <m:f>
                          <m:fPr>
                            <m:ctrlPr>
                              <a:rPr lang="en-US" i="1">
                                <a:latin typeface="Cambria Math"/>
                              </a:rPr>
                            </m:ctrlPr>
                          </m:fPr>
                          <m:num>
                            <m:r>
                              <a:rPr lang="en-US" i="1">
                                <a:latin typeface="Cambria Math"/>
                              </a:rPr>
                              <m:t>𝑚</m:t>
                            </m:r>
                          </m:num>
                          <m:den>
                            <m:r>
                              <a:rPr lang="en-US" i="1">
                                <a:latin typeface="Cambria Math"/>
                              </a:rPr>
                              <m:t>𝑛</m:t>
                            </m:r>
                          </m:den>
                        </m:f>
                      </m:e>
                    </m:box>
                  </m:oMath>
                </a14:m>
                <a:r>
                  <a:rPr lang="en-US" dirty="0" smtClean="0"/>
                  <a:t>)</a:t>
                </a:r>
                <a:r>
                  <a:rPr lang="el-GR" dirty="0"/>
                  <a:t> γ</a:t>
                </a:r>
                <a14:m>
                  <m:oMath xmlns:m="http://schemas.openxmlformats.org/officeDocument/2006/math">
                    <m:box>
                      <m:boxPr>
                        <m:ctrlPr>
                          <a:rPr lang="en-US" i="1">
                            <a:latin typeface="Cambria Math"/>
                          </a:rPr>
                        </m:ctrlPr>
                      </m:boxPr>
                      <m:e>
                        <m:argPr>
                          <m:argSz m:val="-1"/>
                        </m:argPr>
                        <m:f>
                          <m:fPr>
                            <m:ctrlPr>
                              <a:rPr lang="en-US" i="1">
                                <a:latin typeface="Cambria Math"/>
                              </a:rPr>
                            </m:ctrlPr>
                          </m:fPr>
                          <m:num>
                            <m:r>
                              <a:rPr lang="en-US" i="1">
                                <a:latin typeface="Cambria Math"/>
                              </a:rPr>
                              <m:t>𝑚</m:t>
                            </m:r>
                          </m:num>
                          <m:den>
                            <m:r>
                              <a:rPr lang="en-US" i="1">
                                <a:latin typeface="Cambria Math"/>
                              </a:rPr>
                              <m:t>𝑛</m:t>
                            </m:r>
                          </m:den>
                        </m:f>
                      </m:e>
                    </m:box>
                  </m:oMath>
                </a14:m>
                <a:r>
                  <a:rPr lang="en-US" dirty="0" smtClean="0"/>
                  <a:t>+d]</a:t>
                </a:r>
              </a:p>
              <a:p>
                <a14:m>
                  <m:oMath xmlns:m="http://schemas.openxmlformats.org/officeDocument/2006/math">
                    <m:r>
                      <a:rPr lang="en-US" i="1" dirty="0">
                        <a:latin typeface="Cambria Math"/>
                      </a:rPr>
                      <m:t>ŋ</m:t>
                    </m:r>
                  </m:oMath>
                </a14:m>
                <a:r>
                  <a:rPr lang="en-US" dirty="0"/>
                  <a:t>=C[-</a:t>
                </a:r>
                <a14:m>
                  <m:oMath xmlns:m="http://schemas.openxmlformats.org/officeDocument/2006/math">
                    <m:f>
                      <m:fPr>
                        <m:ctrlPr>
                          <a:rPr lang="en-US" i="1" dirty="0">
                            <a:latin typeface="Cambria Math"/>
                          </a:rPr>
                        </m:ctrlPr>
                      </m:fPr>
                      <m:num>
                        <m:r>
                          <a:rPr lang="en-US" i="1" dirty="0">
                            <a:latin typeface="Cambria Math"/>
                          </a:rPr>
                          <m:t>𝑃</m:t>
                        </m:r>
                        <m:r>
                          <a:rPr lang="en-US" i="1" baseline="-25000" dirty="0">
                            <a:latin typeface="Cambria Math"/>
                          </a:rPr>
                          <m:t>𝑎</m:t>
                        </m:r>
                      </m:num>
                      <m:den>
                        <m:r>
                          <a:rPr lang="en-US" i="1" dirty="0">
                            <a:latin typeface="Cambria Math"/>
                          </a:rPr>
                          <m:t>𝑔</m:t>
                        </m:r>
                        <m:r>
                          <m:rPr>
                            <m:sty m:val="p"/>
                          </m:rPr>
                          <a:rPr lang="el-GR" i="1" dirty="0">
                            <a:latin typeface="Cambria Math"/>
                          </a:rPr>
                          <m:t>ρ</m:t>
                        </m:r>
                        <m:r>
                          <a:rPr lang="el-GR" i="1" dirty="0">
                            <a:latin typeface="Cambria Math"/>
                          </a:rPr>
                          <m:t>̊</m:t>
                        </m:r>
                      </m:den>
                    </m:f>
                    <m:r>
                      <a:rPr lang="en-US" b="0" i="1" dirty="0" smtClean="0">
                        <a:latin typeface="Cambria Math"/>
                      </a:rPr>
                      <m:t>+</m:t>
                    </m:r>
                    <m:r>
                      <a:rPr lang="en-US" b="0" i="1" dirty="0" smtClean="0">
                        <a:latin typeface="Cambria Math"/>
                      </a:rPr>
                      <m:t>𝑑</m:t>
                    </m:r>
                  </m:oMath>
                </a14:m>
                <a:r>
                  <a:rPr lang="en-US" dirty="0" smtClean="0"/>
                  <a:t>]</a:t>
                </a:r>
              </a:p>
              <a:p>
                <a:pPr marL="0" indent="0">
                  <a:buNone/>
                </a:pP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3"/>
                <a:stretch>
                  <a:fillRect l="-1235" t="-530"/>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a:t>Atmospheric Loading</a:t>
            </a:r>
          </a:p>
        </p:txBody>
      </p:sp>
    </p:spTree>
    <p:extLst>
      <p:ext uri="{BB962C8B-B14F-4D97-AF65-F5344CB8AC3E}">
        <p14:creationId xmlns:p14="http://schemas.microsoft.com/office/powerpoint/2010/main" val="2939794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Results for the average atmospheric pressure over the entire </a:t>
            </a:r>
            <a:r>
              <a:rPr lang="en-US" dirty="0" smtClean="0"/>
              <a:t>globe </a:t>
            </a:r>
            <a:r>
              <a:rPr lang="en-US" dirty="0" smtClean="0"/>
              <a:t>(oceans + continents) indicate that there is an annual term and trend in the global results</a:t>
            </a:r>
          </a:p>
          <a:p>
            <a:r>
              <a:rPr lang="en-US" dirty="0" smtClean="0"/>
              <a:t>The observed change is the average atmospheric pressure over the oceans is due mostly to a redistribution of atmospheric mass between the continents and oceans, rather than to an actual charge in the total mass of the atmosphere</a:t>
            </a:r>
          </a:p>
          <a:p>
            <a:endParaRPr lang="en-US" dirty="0"/>
          </a:p>
        </p:txBody>
      </p:sp>
      <p:sp>
        <p:nvSpPr>
          <p:cNvPr id="3" name="Title 2"/>
          <p:cNvSpPr>
            <a:spLocks noGrp="1"/>
          </p:cNvSpPr>
          <p:nvPr>
            <p:ph type="title"/>
          </p:nvPr>
        </p:nvSpPr>
        <p:spPr/>
        <p:txBody>
          <a:bodyPr/>
          <a:lstStyle/>
          <a:p>
            <a:r>
              <a:rPr lang="en-US" dirty="0"/>
              <a:t>Atmospheric Loading</a:t>
            </a:r>
          </a:p>
        </p:txBody>
      </p:sp>
    </p:spTree>
    <p:extLst>
      <p:ext uri="{BB962C8B-B14F-4D97-AF65-F5344CB8AC3E}">
        <p14:creationId xmlns:p14="http://schemas.microsoft.com/office/powerpoint/2010/main" val="958159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results are largest near the coast, where as much as 50-60mm deformation has been seen in a few places.</a:t>
            </a:r>
          </a:p>
          <a:p>
            <a:r>
              <a:rPr lang="en-US" dirty="0" smtClean="0"/>
              <a:t>The results are especially large at high latitudes, due presumably to the larger pressure variability there.  </a:t>
            </a:r>
            <a:endParaRPr lang="en-US" dirty="0"/>
          </a:p>
        </p:txBody>
      </p:sp>
      <p:sp>
        <p:nvSpPr>
          <p:cNvPr id="3" name="Title 2"/>
          <p:cNvSpPr>
            <a:spLocks noGrp="1"/>
          </p:cNvSpPr>
          <p:nvPr>
            <p:ph type="title"/>
          </p:nvPr>
        </p:nvSpPr>
        <p:spPr/>
        <p:txBody>
          <a:bodyPr/>
          <a:lstStyle/>
          <a:p>
            <a:r>
              <a:rPr lang="en-US" dirty="0"/>
              <a:t>Atmospheric Loading</a:t>
            </a:r>
          </a:p>
        </p:txBody>
      </p:sp>
    </p:spTree>
    <p:extLst>
      <p:ext uri="{BB962C8B-B14F-4D97-AF65-F5344CB8AC3E}">
        <p14:creationId xmlns:p14="http://schemas.microsoft.com/office/powerpoint/2010/main" val="643645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a:t>Atmospheric Loading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2209800"/>
            <a:ext cx="9097656"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055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Earth’s surface is perpetually being displaced due to temporally varying atmospheric oceanic and continental water mass surface loads.” (Van Dam, </a:t>
            </a:r>
            <a:r>
              <a:rPr lang="en-US" dirty="0" err="1" smtClean="0"/>
              <a:t>Plag</a:t>
            </a:r>
            <a:r>
              <a:rPr lang="en-US" dirty="0" smtClean="0"/>
              <a:t>, Francis, </a:t>
            </a:r>
            <a:r>
              <a:rPr lang="en-US" dirty="0" err="1" smtClean="0"/>
              <a:t>Gegout</a:t>
            </a:r>
            <a:r>
              <a:rPr lang="en-US" dirty="0" smtClean="0"/>
              <a:t>)</a:t>
            </a:r>
          </a:p>
          <a:p>
            <a:r>
              <a:rPr lang="en-US" dirty="0" smtClean="0"/>
              <a:t>“The unambiguous definition and accurate calculation of a reference pressure is needed in various geodetic applications for global Earth observations.” (</a:t>
            </a:r>
            <a:r>
              <a:rPr lang="en-US" dirty="0" err="1" smtClean="0"/>
              <a:t>Schindellegger</a:t>
            </a:r>
            <a:r>
              <a:rPr lang="en-US" dirty="0" smtClean="0"/>
              <a:t>, </a:t>
            </a:r>
            <a:r>
              <a:rPr lang="en-US" dirty="0" err="1" smtClean="0"/>
              <a:t>Wijaya</a:t>
            </a:r>
            <a:r>
              <a:rPr lang="en-US" dirty="0" smtClean="0"/>
              <a:t>, </a:t>
            </a:r>
            <a:r>
              <a:rPr lang="en-US" dirty="0" err="1" smtClean="0"/>
              <a:t>Salstein</a:t>
            </a:r>
            <a:r>
              <a:rPr lang="en-US" dirty="0" smtClean="0"/>
              <a:t>)</a:t>
            </a:r>
            <a:br>
              <a:rPr lang="en-US" dirty="0" smtClean="0"/>
            </a:br>
            <a:endParaRPr lang="en-US" dirty="0"/>
          </a:p>
        </p:txBody>
      </p:sp>
      <p:sp>
        <p:nvSpPr>
          <p:cNvPr id="2" name="Title 1"/>
          <p:cNvSpPr>
            <a:spLocks noGrp="1"/>
          </p:cNvSpPr>
          <p:nvPr>
            <p:ph type="title"/>
          </p:nvPr>
        </p:nvSpPr>
        <p:spPr/>
        <p:txBody>
          <a:bodyPr/>
          <a:lstStyle/>
          <a:p>
            <a:r>
              <a:rPr lang="en-US" dirty="0" smtClean="0"/>
              <a:t>What is Atmospheric Loading?</a:t>
            </a:r>
            <a:endParaRPr lang="en-US" dirty="0"/>
          </a:p>
        </p:txBody>
      </p:sp>
    </p:spTree>
    <p:extLst>
      <p:ext uri="{BB962C8B-B14F-4D97-AF65-F5344CB8AC3E}">
        <p14:creationId xmlns:p14="http://schemas.microsoft.com/office/powerpoint/2010/main" val="4274887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effects of non-tidal loading are tyically 5mm, peak-to-peak, for vertical motion near the coast with upto 10mm possible; with corresponding chages in gravity being up to 5 </a:t>
            </a:r>
            <a:r>
              <a:rPr lang="el-GR" smtClean="0"/>
              <a:t>μ</a:t>
            </a:r>
            <a:r>
              <a:rPr lang="en-US" smtClean="0"/>
              <a:t>Gal</a:t>
            </a:r>
            <a:endParaRPr lang="en-US" dirty="0"/>
          </a:p>
        </p:txBody>
      </p:sp>
      <p:sp>
        <p:nvSpPr>
          <p:cNvPr id="3" name="Title 2"/>
          <p:cNvSpPr>
            <a:spLocks noGrp="1"/>
          </p:cNvSpPr>
          <p:nvPr>
            <p:ph type="title"/>
          </p:nvPr>
        </p:nvSpPr>
        <p:spPr/>
        <p:txBody>
          <a:bodyPr/>
          <a:lstStyle/>
          <a:p>
            <a:r>
              <a:rPr lang="en-US" dirty="0"/>
              <a:t>Atmospheric Loading</a:t>
            </a:r>
          </a:p>
        </p:txBody>
      </p:sp>
    </p:spTree>
    <p:extLst>
      <p:ext uri="{BB962C8B-B14F-4D97-AF65-F5344CB8AC3E}">
        <p14:creationId xmlns:p14="http://schemas.microsoft.com/office/powerpoint/2010/main" val="2335348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Atmospheric pressure corrections in geodesy and oceanography: A strategy for handling air tides, Ponte, </a:t>
            </a:r>
            <a:r>
              <a:rPr lang="en-US" sz="1800" dirty="0" err="1" smtClean="0"/>
              <a:t>Rui</a:t>
            </a:r>
            <a:r>
              <a:rPr lang="en-US" sz="1800" dirty="0" smtClean="0"/>
              <a:t> M., Ray, Richard D., Geophysical Research Letters, Vol. 29, NO, 24, 2153</a:t>
            </a:r>
          </a:p>
          <a:p>
            <a:r>
              <a:rPr lang="en-US" sz="1800" dirty="0" smtClean="0"/>
              <a:t>Memo: A method for the definition of global reference pressure; </a:t>
            </a:r>
            <a:r>
              <a:rPr lang="en-US" sz="1800" dirty="0" err="1" smtClean="0"/>
              <a:t>Schindelegger</a:t>
            </a:r>
            <a:r>
              <a:rPr lang="en-US" sz="1800" dirty="0" smtClean="0"/>
              <a:t>, </a:t>
            </a:r>
            <a:r>
              <a:rPr lang="en-US" sz="1800" dirty="0" err="1" smtClean="0"/>
              <a:t>Schuh</a:t>
            </a:r>
            <a:r>
              <a:rPr lang="en-US" sz="1800" dirty="0" smtClean="0"/>
              <a:t>, M., </a:t>
            </a:r>
            <a:r>
              <a:rPr lang="en-US" sz="1800" dirty="0" err="1" smtClean="0"/>
              <a:t>Wijaya</a:t>
            </a:r>
            <a:r>
              <a:rPr lang="en-US" sz="1800" dirty="0" smtClean="0"/>
              <a:t>, D.D., </a:t>
            </a:r>
            <a:r>
              <a:rPr lang="en-US" sz="1800" dirty="0" err="1" smtClean="0"/>
              <a:t>Bohm</a:t>
            </a:r>
            <a:r>
              <a:rPr lang="en-US" sz="1800" dirty="0" smtClean="0"/>
              <a:t>, J., </a:t>
            </a:r>
            <a:r>
              <a:rPr lang="en-US" sz="1800" dirty="0" err="1" smtClean="0"/>
              <a:t>Salstein</a:t>
            </a:r>
            <a:endParaRPr lang="en-US" sz="1800" dirty="0" smtClean="0"/>
          </a:p>
          <a:p>
            <a:r>
              <a:rPr lang="en-US" sz="1800" dirty="0" smtClean="0"/>
              <a:t>Predictions of crustal deformation and of geoid and sea-level variability caused by oceanic and atmospheric loading; </a:t>
            </a:r>
            <a:r>
              <a:rPr lang="en-US" sz="1800" dirty="0" err="1" smtClean="0"/>
              <a:t>vanDam</a:t>
            </a:r>
            <a:r>
              <a:rPr lang="en-US" sz="1800" dirty="0" smtClean="0"/>
              <a:t>, T.M., </a:t>
            </a:r>
            <a:r>
              <a:rPr lang="en-US" sz="1800" dirty="0" err="1" smtClean="0"/>
              <a:t>Wahr</a:t>
            </a:r>
            <a:r>
              <a:rPr lang="en-US" sz="1800" dirty="0" smtClean="0"/>
              <a:t>, J., </a:t>
            </a:r>
            <a:r>
              <a:rPr lang="en-US" sz="1800" dirty="0" err="1" smtClean="0"/>
              <a:t>Leuliette</a:t>
            </a:r>
            <a:r>
              <a:rPr lang="en-US" sz="1800" dirty="0" smtClean="0"/>
              <a:t>, </a:t>
            </a:r>
            <a:r>
              <a:rPr lang="en-US" sz="1800" dirty="0" err="1" smtClean="0"/>
              <a:t>Geophys</a:t>
            </a:r>
            <a:r>
              <a:rPr lang="en-US" sz="1800" dirty="0" smtClean="0"/>
              <a:t>, J, </a:t>
            </a:r>
            <a:r>
              <a:rPr lang="en-US" sz="1800" dirty="0" err="1" smtClean="0"/>
              <a:t>Int</a:t>
            </a:r>
            <a:r>
              <a:rPr lang="en-US" sz="1800" dirty="0" smtClean="0"/>
              <a:t> (1997) 129, 507-517</a:t>
            </a:r>
          </a:p>
          <a:p>
            <a:r>
              <a:rPr lang="en-US" sz="1800" dirty="0" smtClean="0"/>
              <a:t>GCFC Special Bureau for Loading: Current Status and Plans; </a:t>
            </a:r>
            <a:r>
              <a:rPr lang="en-US" sz="1800" dirty="0" err="1" smtClean="0"/>
              <a:t>VanDamm</a:t>
            </a:r>
            <a:r>
              <a:rPr lang="en-US" sz="1800" dirty="0" smtClean="0"/>
              <a:t>, T., </a:t>
            </a:r>
            <a:r>
              <a:rPr lang="en-US" sz="1800" dirty="0" err="1" smtClean="0"/>
              <a:t>Plag</a:t>
            </a:r>
            <a:r>
              <a:rPr lang="en-US" sz="1800" dirty="0" smtClean="0"/>
              <a:t>, H-P., Francis, O., </a:t>
            </a:r>
            <a:r>
              <a:rPr lang="en-US" sz="1800" dirty="0" err="1" smtClean="0"/>
              <a:t>Geogout</a:t>
            </a:r>
            <a:r>
              <a:rPr lang="en-US" sz="1800" dirty="0" smtClean="0"/>
              <a:t>, P., IERS Technical Note No 30</a:t>
            </a:r>
          </a:p>
        </p:txBody>
      </p:sp>
      <p:sp>
        <p:nvSpPr>
          <p:cNvPr id="3" name="Title 2"/>
          <p:cNvSpPr>
            <a:spLocks noGrp="1"/>
          </p:cNvSpPr>
          <p:nvPr>
            <p:ph type="title"/>
          </p:nvPr>
        </p:nvSpPr>
        <p:spPr/>
        <p:txBody>
          <a:bodyPr/>
          <a:lstStyle/>
          <a:p>
            <a:r>
              <a:rPr lang="en-US" dirty="0" smtClean="0"/>
              <a:t>References </a:t>
            </a:r>
            <a:endParaRPr lang="en-US" dirty="0"/>
          </a:p>
        </p:txBody>
      </p:sp>
    </p:spTree>
    <p:extLst>
      <p:ext uri="{BB962C8B-B14F-4D97-AF65-F5344CB8AC3E}">
        <p14:creationId xmlns:p14="http://schemas.microsoft.com/office/powerpoint/2010/main" val="638216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Main elements required in the computation of loading predictions</a:t>
            </a:r>
          </a:p>
          <a:p>
            <a:pPr lvl="1"/>
            <a:r>
              <a:rPr lang="en-US" sz="1800" dirty="0" smtClean="0"/>
              <a:t>1)Earth Model, which determine the geometry, with specific mechanical properties and, if necessary the rheology</a:t>
            </a:r>
          </a:p>
          <a:p>
            <a:pPr lvl="1"/>
            <a:r>
              <a:rPr lang="en-US" sz="1800" dirty="0" smtClean="0"/>
              <a:t>2) a mathematical model for the surface load including the boundary conditions at the Earth's surface and the extensions of the load.</a:t>
            </a:r>
            <a:endParaRPr lang="en-US" sz="1800" dirty="0"/>
          </a:p>
        </p:txBody>
      </p:sp>
      <p:sp>
        <p:nvSpPr>
          <p:cNvPr id="3" name="Title 2"/>
          <p:cNvSpPr>
            <a:spLocks noGrp="1"/>
          </p:cNvSpPr>
          <p:nvPr>
            <p:ph type="title"/>
          </p:nvPr>
        </p:nvSpPr>
        <p:spPr/>
        <p:txBody>
          <a:bodyPr/>
          <a:lstStyle/>
          <a:p>
            <a:r>
              <a:rPr lang="en-US" dirty="0"/>
              <a:t>Atmospheric Loading</a:t>
            </a:r>
          </a:p>
        </p:txBody>
      </p:sp>
    </p:spTree>
    <p:extLst>
      <p:ext uri="{BB962C8B-B14F-4D97-AF65-F5344CB8AC3E}">
        <p14:creationId xmlns:p14="http://schemas.microsoft.com/office/powerpoint/2010/main" val="290244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three components required for determining the load response of the Earth </a:t>
            </a:r>
          </a:p>
          <a:p>
            <a:pPr lvl="1"/>
            <a:r>
              <a:rPr lang="en-US" dirty="0" smtClean="0"/>
              <a:t>1) The status of Earth Models</a:t>
            </a:r>
          </a:p>
          <a:p>
            <a:pPr lvl="1"/>
            <a:r>
              <a:rPr lang="en-US" dirty="0" smtClean="0"/>
              <a:t>2) the existing surface load data</a:t>
            </a:r>
          </a:p>
          <a:p>
            <a:pPr lvl="1"/>
            <a:r>
              <a:rPr lang="en-US" dirty="0" smtClean="0"/>
              <a:t>3) the numerical procedures for preforming the computations themselves</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72880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172" y="1162050"/>
            <a:ext cx="463867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4051" y="2743200"/>
            <a:ext cx="42957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6414" y="3810000"/>
            <a:ext cx="4591050"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608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Examples of calculations to create an unambiguous definition and accurate calculations: </a:t>
            </a:r>
          </a:p>
          <a:p>
            <a:pPr lvl="4"/>
            <a:r>
              <a:rPr lang="en-US" dirty="0"/>
              <a:t>to determine Earths deformation due to atmospheric pressure loading include:</a:t>
            </a:r>
          </a:p>
          <a:p>
            <a:pPr lvl="4"/>
            <a:r>
              <a:rPr lang="en-US" dirty="0" smtClean="0"/>
              <a:t>Earths time-variable gravity field due to mass atmospheric redistribution</a:t>
            </a:r>
          </a:p>
          <a:p>
            <a:pPr lvl="4"/>
            <a:r>
              <a:rPr lang="en-US" dirty="0" smtClean="0"/>
              <a:t>Determination of total atmospheric mass, and seasonal variations </a:t>
            </a:r>
          </a:p>
          <a:p>
            <a:pPr lvl="4"/>
            <a:r>
              <a:rPr lang="en-US" dirty="0" smtClean="0"/>
              <a:t>As well as other methods…</a:t>
            </a:r>
          </a:p>
          <a:p>
            <a:pPr lvl="4"/>
            <a:endParaRPr lang="en-US" dirty="0" smtClean="0"/>
          </a:p>
        </p:txBody>
      </p:sp>
      <p:sp>
        <p:nvSpPr>
          <p:cNvPr id="3" name="Title 2"/>
          <p:cNvSpPr>
            <a:spLocks noGrp="1"/>
          </p:cNvSpPr>
          <p:nvPr>
            <p:ph type="title"/>
          </p:nvPr>
        </p:nvSpPr>
        <p:spPr/>
        <p:txBody>
          <a:bodyPr/>
          <a:lstStyle/>
          <a:p>
            <a:r>
              <a:rPr lang="en-US" dirty="0" smtClean="0"/>
              <a:t>Atmospheric Loading</a:t>
            </a:r>
            <a:endParaRPr lang="en-US" dirty="0"/>
          </a:p>
        </p:txBody>
      </p:sp>
    </p:spTree>
    <p:extLst>
      <p:ext uri="{BB962C8B-B14F-4D97-AF65-F5344CB8AC3E}">
        <p14:creationId xmlns:p14="http://schemas.microsoft.com/office/powerpoint/2010/main" val="3880312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840163"/>
          </a:xfrm>
        </p:spPr>
        <p:txBody>
          <a:bodyPr>
            <a:normAutofit fontScale="85000" lnSpcReduction="10000"/>
          </a:bodyPr>
          <a:lstStyle/>
          <a:p>
            <a:pPr marL="0" indent="0" algn="ctr">
              <a:buNone/>
            </a:pPr>
            <a:r>
              <a:rPr lang="en-US" b="1" u="sng" dirty="0" smtClean="0"/>
              <a:t>Existing </a:t>
            </a:r>
            <a:r>
              <a:rPr lang="en-US" b="1" u="sng" dirty="0"/>
              <a:t>methods for the </a:t>
            </a:r>
            <a:r>
              <a:rPr lang="en-US" b="1" u="sng" dirty="0" smtClean="0"/>
              <a:t>definition </a:t>
            </a:r>
            <a:r>
              <a:rPr lang="en-US" b="1" u="sng" dirty="0"/>
              <a:t>and calculation of a reference pressure.</a:t>
            </a:r>
          </a:p>
          <a:p>
            <a:r>
              <a:rPr lang="en-US" b="1" dirty="0"/>
              <a:t>Gridded pressure data from Numerical Weather Model (NMW</a:t>
            </a:r>
            <a:r>
              <a:rPr lang="en-US" b="1" dirty="0" smtClean="0"/>
              <a:t>)</a:t>
            </a:r>
            <a:endParaRPr lang="en-US" b="1" dirty="0"/>
          </a:p>
          <a:p>
            <a:pPr lvl="2"/>
            <a:r>
              <a:rPr lang="en-US" dirty="0"/>
              <a:t>Long term average of surface pressure data (</a:t>
            </a:r>
            <a:r>
              <a:rPr lang="en-US" dirty="0" err="1"/>
              <a:t>Petrov</a:t>
            </a:r>
            <a:r>
              <a:rPr lang="en-US" dirty="0"/>
              <a:t> and Boy, 2004)</a:t>
            </a:r>
          </a:p>
          <a:p>
            <a:pPr lvl="2"/>
            <a:r>
              <a:rPr lang="en-US" dirty="0"/>
              <a:t>Reduced reference pressure at the topographic height (</a:t>
            </a:r>
            <a:r>
              <a:rPr lang="en-US" dirty="0" err="1"/>
              <a:t>Plag</a:t>
            </a:r>
            <a:r>
              <a:rPr lang="en-US" dirty="0"/>
              <a:t> et al., 2007)</a:t>
            </a:r>
          </a:p>
          <a:p>
            <a:pPr lvl="2"/>
            <a:r>
              <a:rPr lang="en-US" dirty="0"/>
              <a:t>Reduced reference pressure at the mean height of a cell with </a:t>
            </a:r>
            <a:r>
              <a:rPr lang="en-US" dirty="0" smtClean="0"/>
              <a:t>pre-defined </a:t>
            </a:r>
            <a:r>
              <a:rPr lang="en-US" dirty="0"/>
              <a:t>size (</a:t>
            </a:r>
            <a:r>
              <a:rPr lang="en-US" dirty="0" err="1"/>
              <a:t>Schuh</a:t>
            </a:r>
            <a:r>
              <a:rPr lang="en-US" dirty="0"/>
              <a:t> et al., 2009)</a:t>
            </a:r>
          </a:p>
          <a:p>
            <a:r>
              <a:rPr lang="en-US" b="1" dirty="0"/>
              <a:t>Analytical </a:t>
            </a:r>
            <a:r>
              <a:rPr lang="en-US" b="1" dirty="0" smtClean="0"/>
              <a:t>functions </a:t>
            </a:r>
          </a:p>
          <a:p>
            <a:pPr lvl="2"/>
            <a:r>
              <a:rPr lang="en-US" dirty="0" smtClean="0"/>
              <a:t>Berg </a:t>
            </a:r>
            <a:r>
              <a:rPr lang="en-US" dirty="0"/>
              <a:t>model (Berg, 1948)</a:t>
            </a:r>
          </a:p>
          <a:p>
            <a:pPr lvl="2"/>
            <a:r>
              <a:rPr lang="it-IT" dirty="0"/>
              <a:t>UNB model (Leandro et al., 2006)</a:t>
            </a:r>
          </a:p>
          <a:p>
            <a:pPr lvl="2"/>
            <a:r>
              <a:rPr lang="en-US" dirty="0"/>
              <a:t>Global Pressure and Temperature (GPT) model (</a:t>
            </a:r>
            <a:r>
              <a:rPr lang="en-US" dirty="0" err="1"/>
              <a:t>BÄohm</a:t>
            </a:r>
            <a:r>
              <a:rPr lang="en-US" dirty="0"/>
              <a:t> et al., 2007</a:t>
            </a:r>
            <a:r>
              <a:rPr lang="en-US" dirty="0" smtClean="0"/>
              <a:t>)</a:t>
            </a:r>
            <a:endParaRPr lang="en-US" dirty="0"/>
          </a:p>
        </p:txBody>
      </p:sp>
      <p:sp>
        <p:nvSpPr>
          <p:cNvPr id="3" name="Title 2"/>
          <p:cNvSpPr>
            <a:spLocks noGrp="1"/>
          </p:cNvSpPr>
          <p:nvPr>
            <p:ph type="title"/>
          </p:nvPr>
        </p:nvSpPr>
        <p:spPr/>
        <p:txBody>
          <a:bodyPr/>
          <a:lstStyle/>
          <a:p>
            <a:r>
              <a:rPr lang="en-US" dirty="0" smtClean="0"/>
              <a:t>Reference Pressure </a:t>
            </a:r>
            <a:endParaRPr lang="en-US" dirty="0"/>
          </a:p>
        </p:txBody>
      </p:sp>
    </p:spTree>
    <p:extLst>
      <p:ext uri="{BB962C8B-B14F-4D97-AF65-F5344CB8AC3E}">
        <p14:creationId xmlns:p14="http://schemas.microsoft.com/office/powerpoint/2010/main" val="288382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1971675"/>
            <a:ext cx="878205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5946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reference pressure values have been usually determined by averaging global daily surface pressure data for a certain period, 1 to 2 years of ECMWF (European Centre for Medium-range Weather Forecasts)</a:t>
            </a:r>
          </a:p>
          <a:p>
            <a:r>
              <a:rPr lang="en-US" dirty="0" smtClean="0"/>
              <a:t>Or 22 years of NCEP (National Center for Environmental Prediction) </a:t>
            </a:r>
            <a:endParaRPr lang="en-US" dirty="0"/>
          </a:p>
        </p:txBody>
      </p:sp>
      <p:sp>
        <p:nvSpPr>
          <p:cNvPr id="3" name="Title 2"/>
          <p:cNvSpPr>
            <a:spLocks noGrp="1"/>
          </p:cNvSpPr>
          <p:nvPr>
            <p:ph type="title"/>
          </p:nvPr>
        </p:nvSpPr>
        <p:spPr/>
        <p:txBody>
          <a:bodyPr/>
          <a:lstStyle/>
          <a:p>
            <a:r>
              <a:rPr lang="en-US" dirty="0" smtClean="0"/>
              <a:t>Atmospheric Pressure</a:t>
            </a:r>
            <a:endParaRPr lang="en-US" dirty="0"/>
          </a:p>
        </p:txBody>
      </p:sp>
    </p:spTree>
    <p:extLst>
      <p:ext uri="{BB962C8B-B14F-4D97-AF65-F5344CB8AC3E}">
        <p14:creationId xmlns:p14="http://schemas.microsoft.com/office/powerpoint/2010/main" val="527812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153</TotalTime>
  <Words>1508</Words>
  <Application>Microsoft Office PowerPoint</Application>
  <PresentationFormat>On-screen Show (4:3)</PresentationFormat>
  <Paragraphs>119</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Atmospheric Loading</vt:lpstr>
      <vt:lpstr>What is Atmospheric Loading?</vt:lpstr>
      <vt:lpstr>Atmospheric Loading</vt:lpstr>
      <vt:lpstr>PowerPoint Presentation</vt:lpstr>
      <vt:lpstr>PowerPoint Presentation</vt:lpstr>
      <vt:lpstr>Atmospheric Loading</vt:lpstr>
      <vt:lpstr>Reference Pressure </vt:lpstr>
      <vt:lpstr>PowerPoint Presentation</vt:lpstr>
      <vt:lpstr>Atmospheric Pressure</vt:lpstr>
      <vt:lpstr>PowerPoint Presentation</vt:lpstr>
      <vt:lpstr>Atmospheric Loading on the Ocean</vt:lpstr>
      <vt:lpstr>PowerPoint Presentation</vt:lpstr>
      <vt:lpstr>Atmospheric Loading</vt:lpstr>
      <vt:lpstr>Atmospheric Loading</vt:lpstr>
      <vt:lpstr>PowerPoint Presentation</vt:lpstr>
      <vt:lpstr>Atmospheric Loading</vt:lpstr>
      <vt:lpstr>Atmospheric Loading</vt:lpstr>
      <vt:lpstr>Atmospheric Loading</vt:lpstr>
      <vt:lpstr>Atmospheric Loading</vt:lpstr>
      <vt:lpstr>Atmospheric Loading</vt:lpstr>
      <vt:lpstr>References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M Shivers</dc:creator>
  <cp:lastModifiedBy> </cp:lastModifiedBy>
  <cp:revision>47</cp:revision>
  <cp:lastPrinted>2011-04-04T20:41:50Z</cp:lastPrinted>
  <dcterms:created xsi:type="dcterms:W3CDTF">2011-04-04T18:10:16Z</dcterms:created>
  <dcterms:modified xsi:type="dcterms:W3CDTF">2011-04-04T21:07:59Z</dcterms:modified>
</cp:coreProperties>
</file>