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66" r:id="rId4"/>
    <p:sldId id="267" r:id="rId5"/>
    <p:sldId id="257" r:id="rId6"/>
    <p:sldId id="268" r:id="rId7"/>
    <p:sldId id="269" r:id="rId8"/>
    <p:sldId id="270" r:id="rId9"/>
    <p:sldId id="272" r:id="rId10"/>
    <p:sldId id="271" r:id="rId11"/>
    <p:sldId id="258" r:id="rId12"/>
    <p:sldId id="273" r:id="rId13"/>
    <p:sldId id="274" r:id="rId14"/>
    <p:sldId id="275" r:id="rId15"/>
    <p:sldId id="276" r:id="rId16"/>
    <p:sldId id="277" r:id="rId17"/>
    <p:sldId id="278" r:id="rId18"/>
    <p:sldId id="259" r:id="rId19"/>
    <p:sldId id="260" r:id="rId20"/>
    <p:sldId id="279" r:id="rId21"/>
    <p:sldId id="261" r:id="rId22"/>
    <p:sldId id="280" r:id="rId23"/>
    <p:sldId id="262" r:id="rId24"/>
    <p:sldId id="281" r:id="rId25"/>
    <p:sldId id="282" r:id="rId26"/>
    <p:sldId id="283" r:id="rId27"/>
    <p:sldId id="263" r:id="rId28"/>
    <p:sldId id="284" r:id="rId29"/>
    <p:sldId id="285" r:id="rId30"/>
    <p:sldId id="286" r:id="rId31"/>
    <p:sldId id="287" r:id="rId32"/>
    <p:sldId id="288" r:id="rId33"/>
    <p:sldId id="26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0E39E7A7-458E-458E-9D06-6C591B0CDE97}" type="datetimeFigureOut">
              <a:rPr lang="en-US" smtClean="0"/>
              <a:t>4/18/2011</a:t>
            </a:fld>
            <a:endParaRPr lang="en-US" dirty="0"/>
          </a:p>
        </p:txBody>
      </p:sp>
      <p:sp>
        <p:nvSpPr>
          <p:cNvPr id="23" name="Slide Number Placeholder 22"/>
          <p:cNvSpPr>
            <a:spLocks noGrp="1"/>
          </p:cNvSpPr>
          <p:nvPr>
            <p:ph type="sldNum" sz="quarter" idx="11"/>
          </p:nvPr>
        </p:nvSpPr>
        <p:spPr/>
        <p:txBody>
          <a:bodyPr/>
          <a:lstStyle/>
          <a:p>
            <a:fld id="{7E302FBF-0F0C-4B7C-8300-A49A554A1DF4}" type="slidenum">
              <a:rPr lang="en-US" smtClean="0"/>
              <a:t>‹#›</a:t>
            </a:fld>
            <a:endParaRPr lang="en-US" dirty="0"/>
          </a:p>
        </p:txBody>
      </p:sp>
      <p:sp>
        <p:nvSpPr>
          <p:cNvPr id="24" name="Footer Placeholder 23"/>
          <p:cNvSpPr>
            <a:spLocks noGrp="1"/>
          </p:cNvSpPr>
          <p:nvPr>
            <p:ph type="ftr" sz="quarter" idx="12"/>
          </p:nvPr>
        </p:nvSpPr>
        <p:spPr/>
        <p:txBody>
          <a:bodyPr/>
          <a:lstStyle/>
          <a:p>
            <a:endParaRPr lang="en-US" dirty="0"/>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39E7A7-458E-458E-9D06-6C591B0CDE97}" type="datetimeFigureOut">
              <a:rPr lang="en-US" smtClean="0"/>
              <a:t>4/18/2011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02FBF-0F0C-4B7C-8300-A49A554A1DF4}"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39E7A7-458E-458E-9D06-6C591B0CDE97}" type="datetimeFigureOut">
              <a:rPr lang="en-US" smtClean="0"/>
              <a:t>4/18/2011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02FBF-0F0C-4B7C-8300-A49A554A1DF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0E39E7A7-458E-458E-9D06-6C591B0CDE97}" type="datetimeFigureOut">
              <a:rPr lang="en-US" smtClean="0"/>
              <a:t>4/18/2011</a:t>
            </a:fld>
            <a:endParaRPr lang="en-US" dirty="0"/>
          </a:p>
        </p:txBody>
      </p:sp>
      <p:sp>
        <p:nvSpPr>
          <p:cNvPr id="19" name="Slide Number Placeholder 18"/>
          <p:cNvSpPr>
            <a:spLocks noGrp="1"/>
          </p:cNvSpPr>
          <p:nvPr>
            <p:ph type="sldNum" sz="quarter" idx="15"/>
          </p:nvPr>
        </p:nvSpPr>
        <p:spPr/>
        <p:txBody>
          <a:bodyPr/>
          <a:lstStyle/>
          <a:p>
            <a:fld id="{7E302FBF-0F0C-4B7C-8300-A49A554A1DF4}" type="slidenum">
              <a:rPr lang="en-US" smtClean="0"/>
              <a:t>‹#›</a:t>
            </a:fld>
            <a:endParaRPr lang="en-US" dirty="0"/>
          </a:p>
        </p:txBody>
      </p:sp>
      <p:sp>
        <p:nvSpPr>
          <p:cNvPr id="21" name="Footer Placeholder 20"/>
          <p:cNvSpPr>
            <a:spLocks noGrp="1"/>
          </p:cNvSpPr>
          <p:nvPr>
            <p:ph type="ftr" sz="quarter" idx="16"/>
          </p:nvPr>
        </p:nvSpPr>
        <p:spPr/>
        <p:txBody>
          <a:bodyPr/>
          <a:lstStyle/>
          <a:p>
            <a:endParaRPr lang="en-US" dirty="0"/>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0E39E7A7-458E-458E-9D06-6C591B0CDE97}" type="datetimeFigureOut">
              <a:rPr lang="en-US" smtClean="0"/>
              <a:t>4/18/2011</a:t>
            </a:fld>
            <a:endParaRPr lang="en-US" dirty="0"/>
          </a:p>
        </p:txBody>
      </p:sp>
      <p:sp>
        <p:nvSpPr>
          <p:cNvPr id="20" name="Slide Number Placeholder 19"/>
          <p:cNvSpPr>
            <a:spLocks noGrp="1"/>
          </p:cNvSpPr>
          <p:nvPr>
            <p:ph type="sldNum" sz="quarter" idx="11"/>
          </p:nvPr>
        </p:nvSpPr>
        <p:spPr/>
        <p:txBody>
          <a:bodyPr/>
          <a:lstStyle/>
          <a:p>
            <a:fld id="{7E302FBF-0F0C-4B7C-8300-A49A554A1DF4}" type="slidenum">
              <a:rPr lang="en-US" smtClean="0"/>
              <a:t>‹#›</a:t>
            </a:fld>
            <a:endParaRPr lang="en-US" dirty="0"/>
          </a:p>
        </p:txBody>
      </p:sp>
      <p:sp>
        <p:nvSpPr>
          <p:cNvPr id="21" name="Footer Placeholder 20"/>
          <p:cNvSpPr>
            <a:spLocks noGrp="1"/>
          </p:cNvSpPr>
          <p:nvPr>
            <p:ph type="ftr" sz="quarter" idx="12"/>
          </p:nvPr>
        </p:nvSpPr>
        <p:spPr/>
        <p:txBody>
          <a:bodyPr/>
          <a:lstStyle/>
          <a:p>
            <a:endParaRPr lang="en-US" dirty="0"/>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0E39E7A7-458E-458E-9D06-6C591B0CDE97}" type="datetimeFigureOut">
              <a:rPr lang="en-US" smtClean="0"/>
              <a:t>4/18/2011</a:t>
            </a:fld>
            <a:endParaRPr lang="en-US" dirty="0"/>
          </a:p>
        </p:txBody>
      </p:sp>
      <p:sp>
        <p:nvSpPr>
          <p:cNvPr id="25" name="Slide Number Placeholder 24"/>
          <p:cNvSpPr>
            <a:spLocks noGrp="1"/>
          </p:cNvSpPr>
          <p:nvPr>
            <p:ph type="sldNum" sz="quarter" idx="16"/>
          </p:nvPr>
        </p:nvSpPr>
        <p:spPr/>
        <p:txBody>
          <a:bodyPr/>
          <a:lstStyle/>
          <a:p>
            <a:fld id="{7E302FBF-0F0C-4B7C-8300-A49A554A1DF4}" type="slidenum">
              <a:rPr lang="en-US" smtClean="0"/>
              <a:t>‹#›</a:t>
            </a:fld>
            <a:endParaRPr lang="en-US" dirty="0"/>
          </a:p>
        </p:txBody>
      </p:sp>
      <p:sp>
        <p:nvSpPr>
          <p:cNvPr id="26" name="Footer Placeholder 25"/>
          <p:cNvSpPr>
            <a:spLocks noGrp="1"/>
          </p:cNvSpPr>
          <p:nvPr>
            <p:ph type="ftr" sz="quarter" idx="17"/>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0E39E7A7-458E-458E-9D06-6C591B0CDE97}" type="datetimeFigureOut">
              <a:rPr lang="en-US" smtClean="0"/>
              <a:t>4/18/2011</a:t>
            </a:fld>
            <a:endParaRPr lang="en-US" dirty="0"/>
          </a:p>
        </p:txBody>
      </p:sp>
      <p:sp>
        <p:nvSpPr>
          <p:cNvPr id="24" name="Slide Number Placeholder 23"/>
          <p:cNvSpPr>
            <a:spLocks noGrp="1"/>
          </p:cNvSpPr>
          <p:nvPr>
            <p:ph type="sldNum" sz="quarter" idx="17"/>
          </p:nvPr>
        </p:nvSpPr>
        <p:spPr/>
        <p:txBody>
          <a:bodyPr/>
          <a:lstStyle/>
          <a:p>
            <a:fld id="{7E302FBF-0F0C-4B7C-8300-A49A554A1DF4}" type="slidenum">
              <a:rPr lang="en-US" smtClean="0"/>
              <a:t>‹#›</a:t>
            </a:fld>
            <a:endParaRPr lang="en-US" dirty="0"/>
          </a:p>
        </p:txBody>
      </p:sp>
      <p:sp>
        <p:nvSpPr>
          <p:cNvPr id="29" name="Footer Placeholder 28"/>
          <p:cNvSpPr>
            <a:spLocks noGrp="1"/>
          </p:cNvSpPr>
          <p:nvPr>
            <p:ph type="ftr" sz="quarter" idx="18"/>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ate Placeholder 10"/>
          <p:cNvSpPr>
            <a:spLocks noGrp="1"/>
          </p:cNvSpPr>
          <p:nvPr>
            <p:ph type="dt" sz="half" idx="10"/>
          </p:nvPr>
        </p:nvSpPr>
        <p:spPr/>
        <p:txBody>
          <a:bodyPr/>
          <a:lstStyle/>
          <a:p>
            <a:fld id="{0E39E7A7-458E-458E-9D06-6C591B0CDE97}" type="datetimeFigureOut">
              <a:rPr lang="en-US" smtClean="0"/>
              <a:t>4/18/2011</a:t>
            </a:fld>
            <a:endParaRPr lang="en-US" dirty="0"/>
          </a:p>
        </p:txBody>
      </p:sp>
      <p:sp>
        <p:nvSpPr>
          <p:cNvPr id="14" name="Slide Number Placeholder 13"/>
          <p:cNvSpPr>
            <a:spLocks noGrp="1"/>
          </p:cNvSpPr>
          <p:nvPr>
            <p:ph type="sldNum" sz="quarter" idx="11"/>
          </p:nvPr>
        </p:nvSpPr>
        <p:spPr/>
        <p:txBody>
          <a:bodyPr/>
          <a:lstStyle/>
          <a:p>
            <a:fld id="{7E302FBF-0F0C-4B7C-8300-A49A554A1DF4}" type="slidenum">
              <a:rPr lang="en-US" smtClean="0"/>
              <a:t>‹#›</a:t>
            </a:fld>
            <a:endParaRPr lang="en-US" dirty="0"/>
          </a:p>
        </p:txBody>
      </p:sp>
      <p:sp>
        <p:nvSpPr>
          <p:cNvPr id="18" name="Footer Placeholder 17"/>
          <p:cNvSpPr>
            <a:spLocks noGrp="1"/>
          </p:cNvSpPr>
          <p:nvPr>
            <p:ph type="ftr" sz="quarter" idx="12"/>
          </p:nvPr>
        </p:nvSpPr>
        <p:spPr/>
        <p:txBody>
          <a:bodyPr/>
          <a:lstStyle/>
          <a:p>
            <a:endParaRPr lang="en-US" dirty="0"/>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p:cNvSpPr>
            <a:spLocks noGrp="1"/>
          </p:cNvSpPr>
          <p:nvPr>
            <p:ph type="dt" sz="half" idx="10"/>
          </p:nvPr>
        </p:nvSpPr>
        <p:spPr/>
        <p:txBody>
          <a:bodyPr/>
          <a:lstStyle/>
          <a:p>
            <a:fld id="{0E39E7A7-458E-458E-9D06-6C591B0CDE97}" type="datetimeFigureOut">
              <a:rPr lang="en-US" smtClean="0"/>
              <a:t>4/18/2011</a:t>
            </a:fld>
            <a:endParaRPr lang="en-US" dirty="0"/>
          </a:p>
        </p:txBody>
      </p:sp>
      <p:sp>
        <p:nvSpPr>
          <p:cNvPr id="12" name="Slide Number Placeholder 11"/>
          <p:cNvSpPr>
            <a:spLocks noGrp="1"/>
          </p:cNvSpPr>
          <p:nvPr>
            <p:ph type="sldNum" sz="quarter" idx="11"/>
          </p:nvPr>
        </p:nvSpPr>
        <p:spPr/>
        <p:txBody>
          <a:bodyPr/>
          <a:lstStyle/>
          <a:p>
            <a:fld id="{7E302FBF-0F0C-4B7C-8300-A49A554A1DF4}" type="slidenum">
              <a:rPr lang="en-US" smtClean="0"/>
              <a:t>‹#›</a:t>
            </a:fld>
            <a:endParaRPr lang="en-US" dirty="0"/>
          </a:p>
        </p:txBody>
      </p:sp>
      <p:sp>
        <p:nvSpPr>
          <p:cNvPr id="13" name="Footer Placeholder 12"/>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0E39E7A7-458E-458E-9D06-6C591B0CDE97}" type="datetimeFigureOut">
              <a:rPr lang="en-US" smtClean="0"/>
              <a:t>4/18/2011</a:t>
            </a:fld>
            <a:endParaRPr lang="en-US" dirty="0"/>
          </a:p>
        </p:txBody>
      </p:sp>
      <p:sp>
        <p:nvSpPr>
          <p:cNvPr id="18" name="Slide Number Placeholder 17"/>
          <p:cNvSpPr>
            <a:spLocks noGrp="1"/>
          </p:cNvSpPr>
          <p:nvPr>
            <p:ph type="sldNum" sz="quarter" idx="16"/>
          </p:nvPr>
        </p:nvSpPr>
        <p:spPr/>
        <p:txBody>
          <a:bodyPr/>
          <a:lstStyle/>
          <a:p>
            <a:fld id="{7E302FBF-0F0C-4B7C-8300-A49A554A1DF4}" type="slidenum">
              <a:rPr lang="en-US" smtClean="0"/>
              <a:t>‹#›</a:t>
            </a:fld>
            <a:endParaRPr lang="en-US" dirty="0"/>
          </a:p>
        </p:txBody>
      </p:sp>
      <p:sp>
        <p:nvSpPr>
          <p:cNvPr id="20" name="Footer Placeholder 19"/>
          <p:cNvSpPr>
            <a:spLocks noGrp="1"/>
          </p:cNvSpPr>
          <p:nvPr>
            <p:ph type="ftr" sz="quarter" idx="17"/>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0E39E7A7-458E-458E-9D06-6C591B0CDE97}" type="datetimeFigureOut">
              <a:rPr lang="en-US" smtClean="0"/>
              <a:t>4/18/2011</a:t>
            </a:fld>
            <a:endParaRPr lang="en-US" dirty="0"/>
          </a:p>
        </p:txBody>
      </p:sp>
      <p:sp>
        <p:nvSpPr>
          <p:cNvPr id="20" name="Slide Number Placeholder 19"/>
          <p:cNvSpPr>
            <a:spLocks noGrp="1"/>
          </p:cNvSpPr>
          <p:nvPr>
            <p:ph type="sldNum" sz="quarter" idx="15"/>
          </p:nvPr>
        </p:nvSpPr>
        <p:spPr/>
        <p:txBody>
          <a:bodyPr/>
          <a:lstStyle/>
          <a:p>
            <a:fld id="{7E302FBF-0F0C-4B7C-8300-A49A554A1DF4}" type="slidenum">
              <a:rPr lang="en-US" smtClean="0"/>
              <a:t>‹#›</a:t>
            </a:fld>
            <a:endParaRPr lang="en-US" dirty="0"/>
          </a:p>
        </p:txBody>
      </p:sp>
      <p:sp>
        <p:nvSpPr>
          <p:cNvPr id="21" name="Footer Placeholder 20"/>
          <p:cNvSpPr>
            <a:spLocks noGrp="1"/>
          </p:cNvSpPr>
          <p:nvPr>
            <p:ph type="ftr" sz="quarter" idx="16"/>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0E39E7A7-458E-458E-9D06-6C591B0CDE97}" type="datetimeFigureOut">
              <a:rPr lang="en-US" smtClean="0"/>
              <a:t>4/18/2011</a:t>
            </a:fld>
            <a:endParaRPr lang="en-US" dirty="0"/>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dirty="0"/>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7E302FBF-0F0C-4B7C-8300-A49A554A1DF4}"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828800"/>
          </a:xfrm>
        </p:spPr>
        <p:txBody>
          <a:bodyPr>
            <a:normAutofit/>
          </a:bodyPr>
          <a:lstStyle/>
          <a:p>
            <a:r>
              <a:rPr lang="en-US" sz="2400" b="1" dirty="0" smtClean="0"/>
              <a:t>Eric </a:t>
            </a:r>
            <a:r>
              <a:rPr lang="en-US" sz="2400" b="1" i="0" dirty="0" smtClean="0">
                <a:latin typeface="Arial" pitchFamily="34" charset="0"/>
                <a:cs typeface="Arial" pitchFamily="34" charset="0"/>
              </a:rPr>
              <a:t>Kiefer</a:t>
            </a:r>
          </a:p>
          <a:p>
            <a:r>
              <a:rPr lang="en-US" i="0" dirty="0" smtClean="0">
                <a:latin typeface="Arial" pitchFamily="34" charset="0"/>
                <a:cs typeface="Arial" pitchFamily="34" charset="0"/>
              </a:rPr>
              <a:t>Geol 495/ Hans-Peter Plag</a:t>
            </a:r>
          </a:p>
          <a:p>
            <a:r>
              <a:rPr lang="en-US" i="0" dirty="0" smtClean="0">
                <a:latin typeface="Arial" pitchFamily="34" charset="0"/>
                <a:cs typeface="Arial" pitchFamily="34" charset="0"/>
              </a:rPr>
              <a:t>Spring 2011</a:t>
            </a:r>
          </a:p>
          <a:p>
            <a:r>
              <a:rPr lang="en-US" i="0" dirty="0" smtClean="0">
                <a:latin typeface="Arial" pitchFamily="34" charset="0"/>
                <a:cs typeface="Arial" pitchFamily="34" charset="0"/>
              </a:rPr>
              <a:t>University of Nevada, Reno</a:t>
            </a:r>
          </a:p>
          <a:p>
            <a:endParaRPr lang="en-US" i="0" dirty="0">
              <a:latin typeface="Arial" pitchFamily="34" charset="0"/>
              <a:cs typeface="Arial" pitchFamily="34" charset="0"/>
            </a:endParaRPr>
          </a:p>
        </p:txBody>
      </p:sp>
      <p:sp>
        <p:nvSpPr>
          <p:cNvPr id="2" name="Title 1"/>
          <p:cNvSpPr>
            <a:spLocks noGrp="1"/>
          </p:cNvSpPr>
          <p:nvPr>
            <p:ph type="title"/>
          </p:nvPr>
        </p:nvSpPr>
        <p:spPr/>
        <p:txBody>
          <a:bodyPr>
            <a:noAutofit/>
          </a:bodyPr>
          <a:lstStyle/>
          <a:p>
            <a:r>
              <a:rPr lang="en-US" sz="4000" dirty="0" smtClean="0">
                <a:latin typeface="Arial Black" pitchFamily="34" charset="0"/>
              </a:rPr>
              <a:t>Brief Introduction to Geomagnetic Phenomena: </a:t>
            </a:r>
            <a:r>
              <a:rPr lang="en-US" sz="2800" dirty="0" smtClean="0">
                <a:latin typeface="Arial Black" pitchFamily="34" charset="0"/>
              </a:rPr>
              <a:t>Relationship to Geodesy and Modern Infrastructure</a:t>
            </a:r>
            <a:endParaRPr lang="en-US" sz="2800" dirty="0">
              <a:latin typeface="Arial Black" pitchFamily="34" charset="0"/>
            </a:endParaRPr>
          </a:p>
        </p:txBody>
      </p:sp>
    </p:spTree>
    <p:extLst>
      <p:ext uri="{BB962C8B-B14F-4D97-AF65-F5344CB8AC3E}">
        <p14:creationId xmlns:p14="http://schemas.microsoft.com/office/powerpoint/2010/main" val="151880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20000"/>
          </a:bodyPr>
          <a:lstStyle/>
          <a:p>
            <a:pPr marL="285750" indent="-285750">
              <a:buFont typeface="Arial" pitchFamily="34" charset="0"/>
              <a:buChar char="•"/>
            </a:pPr>
            <a:r>
              <a:rPr lang="en-US" dirty="0"/>
              <a:t>On the side facing the Sun, the distance to its boundary (which varies with solar wind intensity) is about 70,000 km (10-12 Earth radii or </a:t>
            </a:r>
            <a:r>
              <a:rPr lang="en-US" i="1" dirty="0"/>
              <a:t>R</a:t>
            </a:r>
            <a:r>
              <a:rPr lang="en-US" baseline="-25000" dirty="0"/>
              <a:t>E</a:t>
            </a:r>
            <a:r>
              <a:rPr lang="en-US" dirty="0"/>
              <a:t>, where 1 </a:t>
            </a:r>
            <a:r>
              <a:rPr lang="en-US" i="1" dirty="0"/>
              <a:t>R</a:t>
            </a:r>
            <a:r>
              <a:rPr lang="en-US" baseline="-25000" dirty="0"/>
              <a:t>E</a:t>
            </a:r>
            <a:r>
              <a:rPr lang="en-US" dirty="0"/>
              <a:t> = 6371 km; unless otherwise noted, all distances here are from the Earth's center</a:t>
            </a:r>
            <a:r>
              <a:rPr lang="en-US" dirty="0" smtClean="0"/>
              <a:t>).</a:t>
            </a:r>
          </a:p>
          <a:p>
            <a:pPr marL="285750" indent="-285750">
              <a:buFont typeface="Arial" pitchFamily="34" charset="0"/>
              <a:buChar char="•"/>
            </a:pPr>
            <a:r>
              <a:rPr lang="en-US" dirty="0"/>
              <a:t>The boundary of the magnetosphere ("magnetopause") is roughly bullet shaped, about 15 </a:t>
            </a:r>
            <a:r>
              <a:rPr lang="en-US" i="1" dirty="0"/>
              <a:t>R</a:t>
            </a:r>
            <a:r>
              <a:rPr lang="en-US" baseline="-25000" dirty="0"/>
              <a:t>E</a:t>
            </a:r>
            <a:r>
              <a:rPr lang="en-US" dirty="0"/>
              <a:t> abreast of Earth and on the night side (in the "magnetotail" or "geotail") approaching a cylinder with a radius 20-25 </a:t>
            </a:r>
            <a:r>
              <a:rPr lang="en-US" i="1" dirty="0"/>
              <a:t>R</a:t>
            </a:r>
            <a:r>
              <a:rPr lang="en-US" baseline="-25000" dirty="0"/>
              <a:t>E</a:t>
            </a:r>
            <a:r>
              <a:rPr lang="en-US" dirty="0" smtClean="0"/>
              <a:t>.</a:t>
            </a:r>
          </a:p>
          <a:p>
            <a:pPr marL="285750" indent="-285750">
              <a:buFont typeface="Arial" pitchFamily="34" charset="0"/>
              <a:buChar char="•"/>
            </a:pPr>
            <a:r>
              <a:rPr lang="en-US" dirty="0"/>
              <a:t>The tail region stretches well past 200 </a:t>
            </a:r>
            <a:r>
              <a:rPr lang="en-US" i="1" dirty="0"/>
              <a:t>R</a:t>
            </a:r>
            <a:r>
              <a:rPr lang="en-US" baseline="-25000" dirty="0"/>
              <a:t>E</a:t>
            </a:r>
            <a:r>
              <a:rPr lang="en-US" dirty="0"/>
              <a:t>, and the way it ends is not well-known</a:t>
            </a:r>
            <a:r>
              <a:rPr lang="en-US" dirty="0" smtClean="0"/>
              <a:t>.</a:t>
            </a:r>
          </a:p>
          <a:p>
            <a:pPr marL="285750" indent="-285750">
              <a:buFont typeface="Arial" pitchFamily="34" charset="0"/>
              <a:buChar char="•"/>
            </a:pPr>
            <a:r>
              <a:rPr lang="en-US" dirty="0"/>
              <a:t>The outer neutral gas envelope of Earth, or geocorona, consists mostly of the lightest atoms, hydrogen and helium, and continues beyond 4-5 </a:t>
            </a:r>
            <a:r>
              <a:rPr lang="en-US" i="1" dirty="0"/>
              <a:t>R</a:t>
            </a:r>
            <a:r>
              <a:rPr lang="en-US" baseline="-25000" dirty="0"/>
              <a:t>E</a:t>
            </a:r>
            <a:r>
              <a:rPr lang="en-US" dirty="0"/>
              <a:t>, with diminishing </a:t>
            </a:r>
            <a:r>
              <a:rPr lang="en-US" dirty="0" smtClean="0"/>
              <a:t>density</a:t>
            </a:r>
          </a:p>
          <a:p>
            <a:pPr marL="285750" indent="-285750">
              <a:buFont typeface="Arial" pitchFamily="34" charset="0"/>
              <a:buChar char="•"/>
            </a:pPr>
            <a:r>
              <a:rPr lang="en-US" dirty="0"/>
              <a:t>The upward extension of the ionosphere, known as the plasmasphere, also extends beyond 4-5 </a:t>
            </a:r>
            <a:r>
              <a:rPr lang="en-US" i="1" dirty="0"/>
              <a:t>R</a:t>
            </a:r>
            <a:r>
              <a:rPr lang="en-US" baseline="-25000" dirty="0"/>
              <a:t>E</a:t>
            </a:r>
            <a:r>
              <a:rPr lang="en-US" dirty="0"/>
              <a:t> with diminishing density, beyond which it becomes a flow of light ions called the polar wind that escapes out of the magnetosphere into the solar </a:t>
            </a:r>
            <a:r>
              <a:rPr lang="en-US" dirty="0" smtClean="0"/>
              <a:t>wind</a:t>
            </a:r>
          </a:p>
          <a:p>
            <a:pPr marL="630238" lvl="2" indent="-285750"/>
            <a:r>
              <a:rPr lang="en-US" dirty="0"/>
              <a:t>Energy deposited in the ionosphere by auroras strongly heats the heavier atmospheric components such as oxygen and molecules of oxygen and nitrogen, which would not otherwise escape from Earth's gravity</a:t>
            </a:r>
          </a:p>
        </p:txBody>
      </p:sp>
      <p:sp>
        <p:nvSpPr>
          <p:cNvPr id="3" name="Title 2"/>
          <p:cNvSpPr>
            <a:spLocks noGrp="1"/>
          </p:cNvSpPr>
          <p:nvPr>
            <p:ph type="title"/>
          </p:nvPr>
        </p:nvSpPr>
        <p:spPr/>
        <p:txBody>
          <a:bodyPr>
            <a:normAutofit/>
          </a:bodyPr>
          <a:lstStyle/>
          <a:p>
            <a:r>
              <a:rPr lang="en-US" sz="4400" dirty="0" smtClean="0"/>
              <a:t>Magnetosphere</a:t>
            </a:r>
            <a:endParaRPr lang="en-US" sz="4400" dirty="0"/>
          </a:p>
        </p:txBody>
      </p:sp>
    </p:spTree>
    <p:extLst>
      <p:ext uri="{BB962C8B-B14F-4D97-AF65-F5344CB8AC3E}">
        <p14:creationId xmlns:p14="http://schemas.microsoft.com/office/powerpoint/2010/main" val="65899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 calcmode="lin" valueType="num">
                                      <p:cBhvr additive="base">
                                        <p:cTn id="3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 calcmode="lin" valueType="num">
                                      <p:cBhvr additive="base">
                                        <p:cTn id="4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285750" indent="-285750">
              <a:buFont typeface="Arial" pitchFamily="34" charset="0"/>
              <a:buChar char="•"/>
            </a:pPr>
            <a:r>
              <a:rPr lang="en-US" dirty="0"/>
              <a:t>The </a:t>
            </a:r>
            <a:r>
              <a:rPr lang="en-US" b="1" dirty="0"/>
              <a:t>ionosphere</a:t>
            </a:r>
            <a:r>
              <a:rPr lang="en-US" dirty="0"/>
              <a:t> is a part of the upper atmosphere, comprising portions of the mesosphere, thermosphere and </a:t>
            </a:r>
            <a:r>
              <a:rPr lang="en-US" dirty="0" smtClean="0"/>
              <a:t>exosphere</a:t>
            </a:r>
          </a:p>
          <a:p>
            <a:pPr marL="630238" lvl="2" indent="-285750"/>
            <a:r>
              <a:rPr lang="en-US" dirty="0" smtClean="0"/>
              <a:t>Distinguishable </a:t>
            </a:r>
            <a:r>
              <a:rPr lang="en-US" dirty="0"/>
              <a:t>because it is </a:t>
            </a:r>
            <a:r>
              <a:rPr lang="en-US" dirty="0" smtClean="0"/>
              <a:t>ionized </a:t>
            </a:r>
            <a:r>
              <a:rPr lang="en-US" dirty="0"/>
              <a:t>by solar </a:t>
            </a:r>
            <a:r>
              <a:rPr lang="en-US" dirty="0" smtClean="0"/>
              <a:t>radiation</a:t>
            </a:r>
          </a:p>
          <a:p>
            <a:pPr marL="285750" indent="-285750">
              <a:buFont typeface="Arial" pitchFamily="34" charset="0"/>
              <a:buChar char="•"/>
            </a:pPr>
            <a:r>
              <a:rPr lang="en-US" dirty="0"/>
              <a:t>It </a:t>
            </a:r>
            <a:r>
              <a:rPr lang="en-US" dirty="0" smtClean="0"/>
              <a:t>is a significant </a:t>
            </a:r>
            <a:r>
              <a:rPr lang="en-US" dirty="0"/>
              <a:t>part in atmospheric electricity and forms the inner edge of the </a:t>
            </a:r>
            <a:r>
              <a:rPr lang="en-US" dirty="0" smtClean="0"/>
              <a:t>magnetosphere</a:t>
            </a:r>
          </a:p>
          <a:p>
            <a:pPr marL="630238" lvl="2" indent="-285750"/>
            <a:r>
              <a:rPr lang="en-US" dirty="0"/>
              <a:t>It has practical importance because, among other functions, it influences radio propagation to distant places on the </a:t>
            </a:r>
            <a:r>
              <a:rPr lang="en-US" dirty="0" smtClean="0"/>
              <a:t>Earth</a:t>
            </a:r>
          </a:p>
          <a:p>
            <a:pPr marL="285750" indent="-285750">
              <a:buFont typeface="Arial" pitchFamily="34" charset="0"/>
              <a:buChar char="•"/>
            </a:pPr>
            <a:r>
              <a:rPr lang="en-US" dirty="0"/>
              <a:t>The ionosphere is a shell of </a:t>
            </a:r>
            <a:r>
              <a:rPr lang="en-US" dirty="0" smtClean="0"/>
              <a:t>electrons, and </a:t>
            </a:r>
            <a:r>
              <a:rPr lang="en-US" dirty="0"/>
              <a:t>electrically charged atoms and molecules that surrounds the Earth, stretching from a height of about </a:t>
            </a:r>
            <a:r>
              <a:rPr lang="en-US" dirty="0" smtClean="0"/>
              <a:t>*50</a:t>
            </a:r>
            <a:r>
              <a:rPr lang="en-US" dirty="0"/>
              <a:t> </a:t>
            </a:r>
            <a:r>
              <a:rPr lang="en-US" dirty="0" smtClean="0"/>
              <a:t>km </a:t>
            </a:r>
            <a:r>
              <a:rPr lang="en-US" dirty="0"/>
              <a:t>to more than </a:t>
            </a:r>
            <a:r>
              <a:rPr lang="en-US" dirty="0" smtClean="0"/>
              <a:t>*1000</a:t>
            </a:r>
            <a:r>
              <a:rPr lang="en-US" dirty="0"/>
              <a:t> </a:t>
            </a:r>
            <a:r>
              <a:rPr lang="en-US" dirty="0" smtClean="0"/>
              <a:t>km</a:t>
            </a:r>
          </a:p>
          <a:p>
            <a:pPr marL="630238" lvl="2" indent="-285750"/>
            <a:r>
              <a:rPr lang="en-US" dirty="0"/>
              <a:t>It owes its existence primarily to ultraviolet radiation from the </a:t>
            </a:r>
            <a:r>
              <a:rPr lang="en-US" dirty="0" smtClean="0"/>
              <a:t>sun</a:t>
            </a:r>
          </a:p>
          <a:p>
            <a:pPr marL="630238" lvl="2" indent="-285750"/>
            <a:r>
              <a:rPr lang="en-US" dirty="0" smtClean="0"/>
              <a:t>* these figures are highly dependent on current conditions, and so are highly variable in time and space</a:t>
            </a:r>
          </a:p>
          <a:p>
            <a:pPr marL="285750" indent="-285750">
              <a:buFont typeface="Arial" pitchFamily="34" charset="0"/>
              <a:buChar char="•"/>
            </a:pPr>
            <a:r>
              <a:rPr lang="en-US" dirty="0" smtClean="0"/>
              <a:t>The Ionosphere is composed of several layers</a:t>
            </a:r>
          </a:p>
        </p:txBody>
      </p:sp>
      <p:sp>
        <p:nvSpPr>
          <p:cNvPr id="3" name="Title 2"/>
          <p:cNvSpPr>
            <a:spLocks noGrp="1"/>
          </p:cNvSpPr>
          <p:nvPr>
            <p:ph type="title"/>
          </p:nvPr>
        </p:nvSpPr>
        <p:spPr>
          <a:xfrm>
            <a:off x="369570" y="228600"/>
            <a:ext cx="7680960" cy="1066800"/>
          </a:xfrm>
        </p:spPr>
        <p:txBody>
          <a:bodyPr>
            <a:normAutofit/>
          </a:bodyPr>
          <a:lstStyle/>
          <a:p>
            <a:r>
              <a:rPr lang="en-US" sz="5400" dirty="0" smtClean="0"/>
              <a:t>Ionosphere</a:t>
            </a:r>
            <a:endParaRPr lang="en-US" sz="5400" dirty="0"/>
          </a:p>
        </p:txBody>
      </p:sp>
      <p:grpSp>
        <p:nvGrpSpPr>
          <p:cNvPr id="6" name="Group 5"/>
          <p:cNvGrpSpPr/>
          <p:nvPr/>
        </p:nvGrpSpPr>
        <p:grpSpPr>
          <a:xfrm>
            <a:off x="1905000" y="1524000"/>
            <a:ext cx="4762500" cy="4705350"/>
            <a:chOff x="2190750" y="1076325"/>
            <a:chExt cx="4762500" cy="4705350"/>
          </a:xfrm>
        </p:grpSpPr>
        <p:sp>
          <p:nvSpPr>
            <p:cNvPr id="5" name="Rectangle 4"/>
            <p:cNvSpPr/>
            <p:nvPr/>
          </p:nvSpPr>
          <p:spPr>
            <a:xfrm>
              <a:off x="2190750" y="1076325"/>
              <a:ext cx="4762500" cy="47053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50" y="1076325"/>
              <a:ext cx="4762500" cy="4705350"/>
            </a:xfrm>
            <a:prstGeom prst="rect">
              <a:avLst/>
            </a:prstGeom>
          </p:spPr>
        </p:pic>
      </p:grpSp>
    </p:spTree>
    <p:extLst>
      <p:ext uri="{BB962C8B-B14F-4D97-AF65-F5344CB8AC3E}">
        <p14:creationId xmlns:p14="http://schemas.microsoft.com/office/powerpoint/2010/main" val="95235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1000"/>
                                        <p:tgtEl>
                                          <p:spTgt spid="2">
                                            <p:txEl>
                                              <p:pRg st="3" end="3"/>
                                            </p:txEl>
                                          </p:spTgt>
                                        </p:tgtEl>
                                      </p:cBhvr>
                                    </p:animEffect>
                                    <p:anim calcmode="lin" valueType="num">
                                      <p:cBhvr>
                                        <p:cTn id="3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Effect transition="in" filter="fade">
                                      <p:cBhvr>
                                        <p:cTn id="38" dur="1000"/>
                                        <p:tgtEl>
                                          <p:spTgt spid="2">
                                            <p:txEl>
                                              <p:pRg st="4" end="4"/>
                                            </p:txEl>
                                          </p:spTgt>
                                        </p:tgtEl>
                                      </p:cBhvr>
                                    </p:animEffect>
                                    <p:anim calcmode="lin" valueType="num">
                                      <p:cBhvr>
                                        <p:cTn id="3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4" end="4"/>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Effect transition="in" filter="fade">
                                      <p:cBhvr>
                                        <p:cTn id="43" dur="1000"/>
                                        <p:tgtEl>
                                          <p:spTgt spid="2">
                                            <p:txEl>
                                              <p:pRg st="5" end="5"/>
                                            </p:txEl>
                                          </p:spTgt>
                                        </p:tgtEl>
                                      </p:cBhvr>
                                    </p:animEffect>
                                    <p:anim calcmode="lin" valueType="num">
                                      <p:cBhvr>
                                        <p:cTn id="4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
                                            <p:txEl>
                                              <p:pRg st="6" end="6"/>
                                            </p:txEl>
                                          </p:spTgt>
                                        </p:tgtEl>
                                        <p:attrNameLst>
                                          <p:attrName>style.visibility</p:attrName>
                                        </p:attrNameLst>
                                      </p:cBhvr>
                                      <p:to>
                                        <p:strVal val="visible"/>
                                      </p:to>
                                    </p:set>
                                    <p:animEffect transition="in" filter="fade">
                                      <p:cBhvr>
                                        <p:cTn id="48" dur="1000"/>
                                        <p:tgtEl>
                                          <p:spTgt spid="2">
                                            <p:txEl>
                                              <p:pRg st="6" end="6"/>
                                            </p:txEl>
                                          </p:spTgt>
                                        </p:tgtEl>
                                      </p:cBhvr>
                                    </p:animEffect>
                                    <p:anim calcmode="lin" valueType="num">
                                      <p:cBhvr>
                                        <p:cTn id="4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
                                            <p:txEl>
                                              <p:pRg st="7" end="7"/>
                                            </p:txEl>
                                          </p:spTgt>
                                        </p:tgtEl>
                                        <p:attrNameLst>
                                          <p:attrName>style.visibility</p:attrName>
                                        </p:attrNameLst>
                                      </p:cBhvr>
                                      <p:to>
                                        <p:strVal val="visible"/>
                                      </p:to>
                                    </p:set>
                                    <p:animEffect transition="in" filter="fade">
                                      <p:cBhvr>
                                        <p:cTn id="55" dur="1000"/>
                                        <p:tgtEl>
                                          <p:spTgt spid="2">
                                            <p:txEl>
                                              <p:pRg st="7" end="7"/>
                                            </p:txEl>
                                          </p:spTgt>
                                        </p:tgtEl>
                                      </p:cBhvr>
                                    </p:animEffect>
                                    <p:anim calcmode="lin" valueType="num">
                                      <p:cBhvr>
                                        <p:cTn id="56"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1000"/>
                                        <p:tgtEl>
                                          <p:spTgt spid="6"/>
                                        </p:tgtEl>
                                      </p:cBhvr>
                                    </p:animEffect>
                                    <p:anim calcmode="lin" valueType="num">
                                      <p:cBhvr>
                                        <p:cTn id="63" dur="1000" fill="hold"/>
                                        <p:tgtEl>
                                          <p:spTgt spid="6"/>
                                        </p:tgtEl>
                                        <p:attrNameLst>
                                          <p:attrName>ppt_x</p:attrName>
                                        </p:attrNameLst>
                                      </p:cBhvr>
                                      <p:tavLst>
                                        <p:tav tm="0">
                                          <p:val>
                                            <p:strVal val="#ppt_x"/>
                                          </p:val>
                                        </p:tav>
                                        <p:tav tm="100000">
                                          <p:val>
                                            <p:strVal val="#ppt_x"/>
                                          </p:val>
                                        </p:tav>
                                      </p:tavLst>
                                    </p:anim>
                                    <p:anim calcmode="lin" valueType="num">
                                      <p:cBhvr>
                                        <p:cTn id="6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285750" indent="-285750">
              <a:buFont typeface="Arial" pitchFamily="34" charset="0"/>
              <a:buChar char="•"/>
            </a:pPr>
            <a:r>
              <a:rPr lang="en-US" dirty="0" smtClean="0"/>
              <a:t>The inner most layer (*60 km to *90 km above Earth’s surface)</a:t>
            </a:r>
          </a:p>
          <a:p>
            <a:pPr marL="285750" indent="-285750">
              <a:buFont typeface="Arial" pitchFamily="34" charset="0"/>
              <a:buChar char="•"/>
            </a:pPr>
            <a:r>
              <a:rPr lang="en-US" dirty="0"/>
              <a:t>Ionization here is due to Lyman series-alpha hydrogen radiation at a wavelength of </a:t>
            </a:r>
            <a:r>
              <a:rPr lang="en-US" dirty="0" smtClean="0"/>
              <a:t>121.5 nm </a:t>
            </a:r>
            <a:r>
              <a:rPr lang="en-US" dirty="0"/>
              <a:t>ionizing nitric oxide (NO); In addition, with high Solar activity hard X-rays (wavelength &lt; 1 nm) may ionize (N</a:t>
            </a:r>
            <a:r>
              <a:rPr lang="en-US" baseline="-25000" dirty="0"/>
              <a:t>2</a:t>
            </a:r>
            <a:r>
              <a:rPr lang="en-US" dirty="0"/>
              <a:t>, O</a:t>
            </a:r>
            <a:r>
              <a:rPr lang="en-US" baseline="-25000" dirty="0"/>
              <a:t>2</a:t>
            </a:r>
            <a:r>
              <a:rPr lang="en-US" dirty="0"/>
              <a:t>). </a:t>
            </a:r>
            <a:endParaRPr lang="en-US" dirty="0" smtClean="0"/>
          </a:p>
          <a:p>
            <a:pPr marL="285750" indent="-285750">
              <a:buFont typeface="Arial" pitchFamily="34" charset="0"/>
              <a:buChar char="•"/>
            </a:pPr>
            <a:r>
              <a:rPr lang="en-US" dirty="0"/>
              <a:t>Recombination is high in the D layer, the net ionization effect is low, but loss of wave energy is great due to frequent collisions of the electrons (about ten collisions every msec). As a result high-frequency (HF) radio waves are not reflected by the D layer but suffer loss of energy therein. This is the main reason for absorption of HF radio waves, particularly at 10 MHz and below, with progressively smaller absorption as the frequency gets </a:t>
            </a:r>
            <a:r>
              <a:rPr lang="en-US" dirty="0" smtClean="0"/>
              <a:t>higher</a:t>
            </a:r>
          </a:p>
          <a:p>
            <a:pPr marL="630238" lvl="2" indent="-285750"/>
            <a:r>
              <a:rPr lang="en-US" dirty="0"/>
              <a:t>The absorption is small at night and greatest about midday. The layer reduces greatly after sunset; a small part remains due to galactic cosmic rays</a:t>
            </a:r>
            <a:endParaRPr lang="en-US" dirty="0" smtClean="0"/>
          </a:p>
          <a:p>
            <a:pPr marL="630238" lvl="2" indent="-285750"/>
            <a:r>
              <a:rPr lang="en-US" dirty="0"/>
              <a:t>A common example of the D layer in action is the disappearance of distant AM broadcast band stations in the daytime</a:t>
            </a:r>
            <a:r>
              <a:rPr lang="en-US" dirty="0" smtClean="0"/>
              <a:t>.</a:t>
            </a:r>
          </a:p>
          <a:p>
            <a:endParaRPr lang="en-US" dirty="0"/>
          </a:p>
          <a:p>
            <a:pPr marL="630238" lvl="2" indent="-285750"/>
            <a:endParaRPr lang="en-US" dirty="0"/>
          </a:p>
          <a:p>
            <a:pPr marL="630238" lvl="2" indent="-285750"/>
            <a:endParaRPr lang="en-US" dirty="0"/>
          </a:p>
        </p:txBody>
      </p:sp>
      <p:sp>
        <p:nvSpPr>
          <p:cNvPr id="3" name="Title 2"/>
          <p:cNvSpPr>
            <a:spLocks noGrp="1"/>
          </p:cNvSpPr>
          <p:nvPr>
            <p:ph type="title"/>
          </p:nvPr>
        </p:nvSpPr>
        <p:spPr/>
        <p:txBody>
          <a:bodyPr>
            <a:normAutofit/>
          </a:bodyPr>
          <a:lstStyle/>
          <a:p>
            <a:r>
              <a:rPr lang="en-US" sz="4400" dirty="0" smtClean="0"/>
              <a:t>Ionospheric Layers: D Layer</a:t>
            </a:r>
            <a:endParaRPr lang="en-US" sz="4400" dirty="0"/>
          </a:p>
        </p:txBody>
      </p:sp>
    </p:spTree>
    <p:extLst>
      <p:ext uri="{BB962C8B-B14F-4D97-AF65-F5344CB8AC3E}">
        <p14:creationId xmlns:p14="http://schemas.microsoft.com/office/powerpoint/2010/main" val="278323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1000"/>
                                        <p:tgtEl>
                                          <p:spTgt spid="2">
                                            <p:txEl>
                                              <p:pRg st="3" end="3"/>
                                            </p:txEl>
                                          </p:spTgt>
                                        </p:tgtEl>
                                      </p:cBhvr>
                                    </p:animEffect>
                                    <p:anim calcmode="lin" valueType="num">
                                      <p:cBhvr>
                                        <p:cTn id="3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Effect transition="in" filter="fade">
                                      <p:cBhvr>
                                        <p:cTn id="38" dur="1000"/>
                                        <p:tgtEl>
                                          <p:spTgt spid="2">
                                            <p:txEl>
                                              <p:pRg st="4" end="4"/>
                                            </p:txEl>
                                          </p:spTgt>
                                        </p:tgtEl>
                                      </p:cBhvr>
                                    </p:animEffect>
                                    <p:anim calcmode="lin" valueType="num">
                                      <p:cBhvr>
                                        <p:cTn id="3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20000"/>
          </a:bodyPr>
          <a:lstStyle/>
          <a:p>
            <a:pPr marL="285750" indent="-285750">
              <a:buFont typeface="Arial" pitchFamily="34" charset="0"/>
              <a:buChar char="•"/>
            </a:pPr>
            <a:r>
              <a:rPr lang="en-US" dirty="0" smtClean="0"/>
              <a:t>The </a:t>
            </a:r>
            <a:r>
              <a:rPr lang="en-US" dirty="0"/>
              <a:t>E layer is the middle </a:t>
            </a:r>
            <a:r>
              <a:rPr lang="en-US" dirty="0" smtClean="0"/>
              <a:t>layer (*90</a:t>
            </a:r>
            <a:r>
              <a:rPr lang="en-US" dirty="0"/>
              <a:t> km to </a:t>
            </a:r>
            <a:r>
              <a:rPr lang="en-US" dirty="0" smtClean="0"/>
              <a:t>*120</a:t>
            </a:r>
            <a:r>
              <a:rPr lang="en-US" dirty="0"/>
              <a:t> </a:t>
            </a:r>
            <a:r>
              <a:rPr lang="en-US" dirty="0" smtClean="0"/>
              <a:t>km </a:t>
            </a:r>
            <a:r>
              <a:rPr lang="en-US" dirty="0"/>
              <a:t>above the surface of the </a:t>
            </a:r>
            <a:r>
              <a:rPr lang="en-US" dirty="0" smtClean="0"/>
              <a:t>Earth)</a:t>
            </a:r>
          </a:p>
          <a:p>
            <a:pPr marL="285750" indent="-285750">
              <a:buFont typeface="Arial" pitchFamily="34" charset="0"/>
              <a:buChar char="•"/>
            </a:pPr>
            <a:r>
              <a:rPr lang="en-US" dirty="0"/>
              <a:t>Ionization is due to soft X-ray (1-10 nm) and far ultraviolet (UV) solar radiation ionization of molecular oxygen (</a:t>
            </a:r>
            <a:r>
              <a:rPr lang="en-US" dirty="0" smtClean="0"/>
              <a:t>O</a:t>
            </a:r>
            <a:r>
              <a:rPr lang="en-US" baseline="-25000" dirty="0" smtClean="0"/>
              <a:t>2</a:t>
            </a:r>
            <a:r>
              <a:rPr lang="en-US" dirty="0" smtClean="0"/>
              <a:t>)</a:t>
            </a:r>
          </a:p>
          <a:p>
            <a:pPr marL="285750" indent="-285750">
              <a:buFont typeface="Arial" pitchFamily="34" charset="0"/>
              <a:buChar char="•"/>
            </a:pPr>
            <a:r>
              <a:rPr lang="en-US" dirty="0"/>
              <a:t>Normally, at oblique incidence, this layer can only reflect radio waves having frequencies lower than about 10 MHz and may contribute a bit to absorption on frequencies </a:t>
            </a:r>
            <a:r>
              <a:rPr lang="en-US" dirty="0" smtClean="0"/>
              <a:t>above</a:t>
            </a:r>
          </a:p>
          <a:p>
            <a:pPr marL="630238" lvl="2" indent="-285750"/>
            <a:r>
              <a:rPr lang="en-US" dirty="0" smtClean="0"/>
              <a:t>However, during </a:t>
            </a:r>
            <a:r>
              <a:rPr lang="en-US" dirty="0"/>
              <a:t>intense Sporadic E events the E</a:t>
            </a:r>
            <a:r>
              <a:rPr lang="en-US" baseline="-25000" dirty="0"/>
              <a:t>s</a:t>
            </a:r>
            <a:r>
              <a:rPr lang="en-US" dirty="0"/>
              <a:t> layer can reflect frequencies up to 50 MHz and </a:t>
            </a:r>
            <a:r>
              <a:rPr lang="en-US" dirty="0" smtClean="0"/>
              <a:t>higher</a:t>
            </a:r>
          </a:p>
          <a:p>
            <a:pPr marL="285750" indent="-285750">
              <a:buFont typeface="Arial" pitchFamily="34" charset="0"/>
              <a:buChar char="•"/>
            </a:pPr>
            <a:r>
              <a:rPr lang="en-US" dirty="0"/>
              <a:t>The vertical structure of the E layer is primarily determined by the competing effects of ionization and </a:t>
            </a:r>
            <a:r>
              <a:rPr lang="en-US" dirty="0" smtClean="0"/>
              <a:t>recombination</a:t>
            </a:r>
          </a:p>
          <a:p>
            <a:pPr marL="630238" lvl="2" indent="-285750"/>
            <a:r>
              <a:rPr lang="en-US" dirty="0"/>
              <a:t>At night the E layer rapidly disappears because the primary source of ionization is no longer </a:t>
            </a:r>
            <a:r>
              <a:rPr lang="en-US" dirty="0" smtClean="0"/>
              <a:t>present</a:t>
            </a:r>
          </a:p>
          <a:p>
            <a:pPr marL="630238" lvl="2" indent="-285750"/>
            <a:r>
              <a:rPr lang="en-US" dirty="0"/>
              <a:t>After sunset an increase in the height of the E layer maximum increases the range to which radio waves can travel by reflection from the </a:t>
            </a:r>
            <a:r>
              <a:rPr lang="en-US" dirty="0" smtClean="0"/>
              <a:t>layer</a:t>
            </a:r>
          </a:p>
          <a:p>
            <a:pPr marL="285750" indent="-285750">
              <a:buFont typeface="Arial" pitchFamily="34" charset="0"/>
              <a:buChar char="•"/>
            </a:pPr>
            <a:r>
              <a:rPr lang="en-US" dirty="0"/>
              <a:t>This region is also known as the Kennelly-Heaviside Layer or simply the Heaviside layer</a:t>
            </a:r>
          </a:p>
        </p:txBody>
      </p:sp>
      <p:sp>
        <p:nvSpPr>
          <p:cNvPr id="3" name="Title 2"/>
          <p:cNvSpPr>
            <a:spLocks noGrp="1"/>
          </p:cNvSpPr>
          <p:nvPr>
            <p:ph type="title"/>
          </p:nvPr>
        </p:nvSpPr>
        <p:spPr/>
        <p:txBody>
          <a:bodyPr/>
          <a:lstStyle/>
          <a:p>
            <a:r>
              <a:rPr lang="en-US" dirty="0" smtClean="0"/>
              <a:t>Ionospheric Layers: E Layer</a:t>
            </a:r>
            <a:endParaRPr lang="en-US" dirty="0"/>
          </a:p>
        </p:txBody>
      </p:sp>
    </p:spTree>
    <p:extLst>
      <p:ext uri="{BB962C8B-B14F-4D97-AF65-F5344CB8AC3E}">
        <p14:creationId xmlns:p14="http://schemas.microsoft.com/office/powerpoint/2010/main" val="143067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1000"/>
                                        <p:tgtEl>
                                          <p:spTgt spid="2">
                                            <p:txEl>
                                              <p:pRg st="3" end="3"/>
                                            </p:txEl>
                                          </p:spTgt>
                                        </p:tgtEl>
                                      </p:cBhvr>
                                    </p:animEffect>
                                    <p:anim calcmode="lin" valueType="num">
                                      <p:cBhvr>
                                        <p:cTn id="3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fade">
                                      <p:cBhvr>
                                        <p:cTn id="40" dur="1000"/>
                                        <p:tgtEl>
                                          <p:spTgt spid="2">
                                            <p:txEl>
                                              <p:pRg st="4" end="4"/>
                                            </p:txEl>
                                          </p:spTgt>
                                        </p:tgtEl>
                                      </p:cBhvr>
                                    </p:animEffect>
                                    <p:anim calcmode="lin" valueType="num">
                                      <p:cBhvr>
                                        <p:cTn id="4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4" end="4"/>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
                                            <p:txEl>
                                              <p:pRg st="5" end="5"/>
                                            </p:txEl>
                                          </p:spTgt>
                                        </p:tgtEl>
                                        <p:attrNameLst>
                                          <p:attrName>style.visibility</p:attrName>
                                        </p:attrNameLst>
                                      </p:cBhvr>
                                      <p:to>
                                        <p:strVal val="visible"/>
                                      </p:to>
                                    </p:set>
                                    <p:animEffect transition="in" filter="fade">
                                      <p:cBhvr>
                                        <p:cTn id="45" dur="1000"/>
                                        <p:tgtEl>
                                          <p:spTgt spid="2">
                                            <p:txEl>
                                              <p:pRg st="5" end="5"/>
                                            </p:txEl>
                                          </p:spTgt>
                                        </p:tgtEl>
                                      </p:cBhvr>
                                    </p:animEffect>
                                    <p:anim calcmode="lin" valueType="num">
                                      <p:cBhvr>
                                        <p:cTn id="4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
                                            <p:txEl>
                                              <p:pRg st="6" end="6"/>
                                            </p:txEl>
                                          </p:spTgt>
                                        </p:tgtEl>
                                        <p:attrNameLst>
                                          <p:attrName>style.visibility</p:attrName>
                                        </p:attrNameLst>
                                      </p:cBhvr>
                                      <p:to>
                                        <p:strVal val="visible"/>
                                      </p:to>
                                    </p:set>
                                    <p:animEffect transition="in" filter="fade">
                                      <p:cBhvr>
                                        <p:cTn id="50" dur="1000"/>
                                        <p:tgtEl>
                                          <p:spTgt spid="2">
                                            <p:txEl>
                                              <p:pRg st="6" end="6"/>
                                            </p:txEl>
                                          </p:spTgt>
                                        </p:tgtEl>
                                      </p:cBhvr>
                                    </p:animEffect>
                                    <p:anim calcmode="lin" valueType="num">
                                      <p:cBhvr>
                                        <p:cTn id="51"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
                                            <p:txEl>
                                              <p:pRg st="7" end="7"/>
                                            </p:txEl>
                                          </p:spTgt>
                                        </p:tgtEl>
                                        <p:attrNameLst>
                                          <p:attrName>style.visibility</p:attrName>
                                        </p:attrNameLst>
                                      </p:cBhvr>
                                      <p:to>
                                        <p:strVal val="visible"/>
                                      </p:to>
                                    </p:set>
                                    <p:animEffect transition="in" filter="fade">
                                      <p:cBhvr>
                                        <p:cTn id="57" dur="1000"/>
                                        <p:tgtEl>
                                          <p:spTgt spid="2">
                                            <p:txEl>
                                              <p:pRg st="7" end="7"/>
                                            </p:txEl>
                                          </p:spTgt>
                                        </p:tgtEl>
                                      </p:cBhvr>
                                    </p:animEffect>
                                    <p:anim calcmode="lin" valueType="num">
                                      <p:cBhvr>
                                        <p:cTn id="5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285750" indent="-285750">
              <a:buFont typeface="Arial" pitchFamily="34" charset="0"/>
              <a:buChar char="•"/>
            </a:pPr>
            <a:r>
              <a:rPr lang="en-US" dirty="0"/>
              <a:t>The E</a:t>
            </a:r>
            <a:r>
              <a:rPr lang="en-US" baseline="-25000" dirty="0"/>
              <a:t>s</a:t>
            </a:r>
            <a:r>
              <a:rPr lang="en-US" dirty="0"/>
              <a:t> layer (sporadic E-layer) is characterized by small, thin clouds of intense ionization, which can support reflection of radio waves, </a:t>
            </a:r>
            <a:r>
              <a:rPr lang="en-US" dirty="0" smtClean="0"/>
              <a:t>rarely </a:t>
            </a:r>
            <a:r>
              <a:rPr lang="en-US" dirty="0"/>
              <a:t>up to 225 </a:t>
            </a:r>
            <a:r>
              <a:rPr lang="en-US" dirty="0" smtClean="0"/>
              <a:t>MHz</a:t>
            </a:r>
          </a:p>
          <a:p>
            <a:pPr marL="630238" lvl="2" indent="-285750"/>
            <a:r>
              <a:rPr lang="en-US" dirty="0"/>
              <a:t>Sporadic-E events may last for just a few minutes to several </a:t>
            </a:r>
            <a:r>
              <a:rPr lang="en-US" dirty="0" smtClean="0"/>
              <a:t>hours</a:t>
            </a:r>
          </a:p>
          <a:p>
            <a:pPr marL="285750" indent="-285750">
              <a:buFont typeface="Arial" pitchFamily="34" charset="0"/>
              <a:buChar char="•"/>
            </a:pPr>
            <a:r>
              <a:rPr lang="en-US" dirty="0" smtClean="0"/>
              <a:t>There </a:t>
            </a:r>
            <a:r>
              <a:rPr lang="en-US" dirty="0"/>
              <a:t>are multiple causes of sporadic-E that are still being pursued by </a:t>
            </a:r>
            <a:r>
              <a:rPr lang="en-US" dirty="0" smtClean="0"/>
              <a:t>researchers</a:t>
            </a:r>
          </a:p>
          <a:p>
            <a:pPr marL="285750" indent="-285750">
              <a:buFont typeface="Arial" pitchFamily="34" charset="0"/>
              <a:buChar char="•"/>
            </a:pPr>
            <a:r>
              <a:rPr lang="en-US" dirty="0" smtClean="0"/>
              <a:t>Sporadic E </a:t>
            </a:r>
            <a:r>
              <a:rPr lang="en-US" dirty="0"/>
              <a:t>propagation occurs most frequently during the summer months when high signal levels may be </a:t>
            </a:r>
            <a:r>
              <a:rPr lang="en-US" dirty="0" smtClean="0"/>
              <a:t>reached</a:t>
            </a:r>
          </a:p>
          <a:p>
            <a:pPr marL="630238" lvl="2" indent="-285750"/>
            <a:r>
              <a:rPr lang="en-US" dirty="0" smtClean="0"/>
              <a:t>This propagation </a:t>
            </a:r>
            <a:r>
              <a:rPr lang="en-US" dirty="0"/>
              <a:t>makes radio amateurs very excited, as propagation paths that are generally unreachable can open </a:t>
            </a:r>
            <a:r>
              <a:rPr lang="en-US" dirty="0" smtClean="0"/>
              <a:t>up</a:t>
            </a:r>
          </a:p>
          <a:p>
            <a:pPr marL="630238" lvl="2" indent="-285750"/>
            <a:r>
              <a:rPr lang="en-US" dirty="0"/>
              <a:t>The skip distances are generally around 1000 km (620 miles). Distances for one hop propagation can be as close as 900 km [500 miles] or up to 2500 km (1,400 miles). Double-hop reception over 3500 km (2,000 miles) is possible.</a:t>
            </a:r>
          </a:p>
          <a:p>
            <a:pPr marL="630238" lvl="2" indent="-285750"/>
            <a:endParaRPr lang="en-US" dirty="0"/>
          </a:p>
        </p:txBody>
      </p:sp>
      <mc:AlternateContent xmlns:mc="http://schemas.openxmlformats.org/markup-compatibility/2006" xmlns:a14="http://schemas.microsoft.com/office/drawing/2010/main">
        <mc:Choice Requires="a14">
          <p:sp>
            <p:nvSpPr>
              <p:cNvPr id="3" name="Title 2"/>
              <p:cNvSpPr>
                <a:spLocks noGrp="1"/>
              </p:cNvSpPr>
              <p:nvPr>
                <p:ph type="title"/>
              </p:nvPr>
            </p:nvSpPr>
            <p:spPr/>
            <p:txBody>
              <a:bodyPr>
                <a:normAutofit/>
              </a:bodyPr>
              <a:lstStyle/>
              <a:p>
                <a:r>
                  <a:rPr lang="en-US" dirty="0" smtClean="0"/>
                  <a:t>Ionospheric Layers: </a:t>
                </a:r>
                <a14:m>
                  <m:oMath xmlns:m="http://schemas.openxmlformats.org/officeDocument/2006/math">
                    <m:sSub>
                      <m:sSubPr>
                        <m:ctrlPr>
                          <a:rPr lang="en-US" i="1" smtClean="0">
                            <a:latin typeface="Cambria Math"/>
                          </a:rPr>
                        </m:ctrlPr>
                      </m:sSubPr>
                      <m:e>
                        <m:r>
                          <a:rPr lang="en-US" b="0" i="1" smtClean="0">
                            <a:latin typeface="Cambria Math"/>
                          </a:rPr>
                          <m:t>𝐸</m:t>
                        </m:r>
                      </m:e>
                      <m:sub>
                        <m:r>
                          <a:rPr lang="en-US" b="0" i="1" smtClean="0">
                            <a:latin typeface="Cambria Math"/>
                          </a:rPr>
                          <m:t>𝑠</m:t>
                        </m:r>
                      </m:sub>
                    </m:sSub>
                  </m:oMath>
                </a14:m>
                <a:r>
                  <a:rPr lang="en-US" dirty="0" smtClean="0"/>
                  <a:t> Layer</a:t>
                </a:r>
                <a:endParaRPr lang="en-US" dirty="0"/>
              </a:p>
            </p:txBody>
          </p:sp>
        </mc:Choice>
        <mc:Fallback xmlns="">
          <p:sp>
            <p:nvSpPr>
              <p:cNvPr id="3" name="Title 2"/>
              <p:cNvSpPr>
                <a:spLocks noGrp="1" noRot="1" noChangeAspect="1" noMove="1" noResize="1" noEditPoints="1" noAdjustHandles="1" noChangeArrowheads="1" noChangeShapeType="1" noTextEdit="1"/>
              </p:cNvSpPr>
              <p:nvPr>
                <p:ph type="title"/>
              </p:nvPr>
            </p:nvSpPr>
            <p:spPr>
              <a:blipFill rotWithShape="1">
                <a:blip r:embed="rId2"/>
                <a:stretch>
                  <a:fillRect l="-2857" b="-24000"/>
                </a:stretch>
              </a:blipFill>
            </p:spPr>
            <p:txBody>
              <a:bodyPr/>
              <a:lstStyle/>
              <a:p>
                <a:r>
                  <a:rPr lang="en-US">
                    <a:noFill/>
                  </a:rPr>
                  <a:t> </a:t>
                </a:r>
              </a:p>
            </p:txBody>
          </p:sp>
        </mc:Fallback>
      </mc:AlternateContent>
    </p:spTree>
    <p:extLst>
      <p:ext uri="{BB962C8B-B14F-4D97-AF65-F5344CB8AC3E}">
        <p14:creationId xmlns:p14="http://schemas.microsoft.com/office/powerpoint/2010/main" val="136483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1000"/>
                                        <p:tgtEl>
                                          <p:spTgt spid="2">
                                            <p:txEl>
                                              <p:pRg st="3" end="3"/>
                                            </p:txEl>
                                          </p:spTgt>
                                        </p:tgtEl>
                                      </p:cBhvr>
                                    </p:animEffect>
                                    <p:anim calcmode="lin" valueType="num">
                                      <p:cBhvr>
                                        <p:cTn id="3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Effect transition="in" filter="fade">
                                      <p:cBhvr>
                                        <p:cTn id="38" dur="1000"/>
                                        <p:tgtEl>
                                          <p:spTgt spid="2">
                                            <p:txEl>
                                              <p:pRg st="4" end="4"/>
                                            </p:txEl>
                                          </p:spTgt>
                                        </p:tgtEl>
                                      </p:cBhvr>
                                    </p:animEffect>
                                    <p:anim calcmode="lin" valueType="num">
                                      <p:cBhvr>
                                        <p:cTn id="3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4" end="4"/>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Effect transition="in" filter="fade">
                                      <p:cBhvr>
                                        <p:cTn id="43" dur="1000"/>
                                        <p:tgtEl>
                                          <p:spTgt spid="2">
                                            <p:txEl>
                                              <p:pRg st="5" end="5"/>
                                            </p:txEl>
                                          </p:spTgt>
                                        </p:tgtEl>
                                      </p:cBhvr>
                                    </p:animEffect>
                                    <p:anim calcmode="lin" valueType="num">
                                      <p:cBhvr>
                                        <p:cTn id="4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285750" indent="-285750">
              <a:buFont typeface="Arial" pitchFamily="34" charset="0"/>
              <a:buChar char="•"/>
            </a:pPr>
            <a:r>
              <a:rPr lang="en-US" dirty="0"/>
              <a:t>The F layer or region, also known as the Appleton </a:t>
            </a:r>
            <a:r>
              <a:rPr lang="en-US" dirty="0" smtClean="0"/>
              <a:t>layer, </a:t>
            </a:r>
            <a:r>
              <a:rPr lang="en-US" dirty="0"/>
              <a:t>extends from about </a:t>
            </a:r>
            <a:r>
              <a:rPr lang="en-US" dirty="0" smtClean="0"/>
              <a:t>*200</a:t>
            </a:r>
            <a:r>
              <a:rPr lang="en-US" dirty="0"/>
              <a:t> km to more than </a:t>
            </a:r>
            <a:r>
              <a:rPr lang="en-US" dirty="0" smtClean="0"/>
              <a:t>*500</a:t>
            </a:r>
            <a:r>
              <a:rPr lang="en-US" dirty="0"/>
              <a:t> km above the surface of </a:t>
            </a:r>
            <a:r>
              <a:rPr lang="en-US" dirty="0" smtClean="0"/>
              <a:t>Earth</a:t>
            </a:r>
          </a:p>
          <a:p>
            <a:pPr marL="285750" indent="-285750">
              <a:buFont typeface="Arial" pitchFamily="34" charset="0"/>
              <a:buChar char="•"/>
            </a:pPr>
            <a:r>
              <a:rPr lang="en-US" dirty="0"/>
              <a:t>It is the densest </a:t>
            </a:r>
            <a:r>
              <a:rPr lang="en-US" dirty="0" smtClean="0"/>
              <a:t>part </a:t>
            </a:r>
            <a:r>
              <a:rPr lang="en-US" dirty="0"/>
              <a:t>of the ionosphere, which implies signals penetrating this layer will escape into </a:t>
            </a:r>
            <a:r>
              <a:rPr lang="en-US" dirty="0" smtClean="0"/>
              <a:t>space</a:t>
            </a:r>
          </a:p>
          <a:p>
            <a:pPr marL="285750" indent="-285750">
              <a:buFont typeface="Arial" pitchFamily="34" charset="0"/>
              <a:buChar char="•"/>
            </a:pPr>
            <a:r>
              <a:rPr lang="en-US" dirty="0"/>
              <a:t>Beyond this layer is the topside </a:t>
            </a:r>
            <a:r>
              <a:rPr lang="en-US" dirty="0" smtClean="0"/>
              <a:t>ionosphere</a:t>
            </a:r>
          </a:p>
          <a:p>
            <a:pPr marL="630238" lvl="2" indent="-285750"/>
            <a:r>
              <a:rPr lang="en-US" dirty="0"/>
              <a:t>Here extreme ultraviolet (UV, 10–100 nm) solar radiation ionizes atomic </a:t>
            </a:r>
            <a:r>
              <a:rPr lang="en-US" dirty="0" smtClean="0"/>
              <a:t>oxygen</a:t>
            </a:r>
          </a:p>
          <a:p>
            <a:pPr marL="285750" indent="-285750">
              <a:buFont typeface="Arial" pitchFamily="34" charset="0"/>
              <a:buChar char="•"/>
            </a:pPr>
            <a:r>
              <a:rPr lang="en-US" dirty="0"/>
              <a:t>The F layer consists of one layer at night, but during the day, a deformation often forms in the profile that is labeled </a:t>
            </a:r>
            <a:r>
              <a:rPr lang="en-US" dirty="0" smtClean="0"/>
              <a:t>F</a:t>
            </a:r>
            <a:r>
              <a:rPr lang="en-US" baseline="-25000" dirty="0" smtClean="0"/>
              <a:t>1</a:t>
            </a:r>
          </a:p>
          <a:p>
            <a:pPr marL="285750" indent="-285750">
              <a:buFont typeface="Arial" pitchFamily="34" charset="0"/>
              <a:buChar char="•"/>
            </a:pPr>
            <a:r>
              <a:rPr lang="en-US" dirty="0"/>
              <a:t>The F</a:t>
            </a:r>
            <a:r>
              <a:rPr lang="en-US" baseline="-25000" dirty="0"/>
              <a:t>2</a:t>
            </a:r>
            <a:r>
              <a:rPr lang="en-US" dirty="0"/>
              <a:t> layer remains by day and night responsible for most skywave propagation of radio waves, facilitating high frequency (HF, or shortwave) radio communications over long </a:t>
            </a:r>
            <a:r>
              <a:rPr lang="en-US" dirty="0" smtClean="0"/>
              <a:t>distances</a:t>
            </a:r>
          </a:p>
          <a:p>
            <a:pPr marL="285750" indent="-285750">
              <a:buFont typeface="Arial" pitchFamily="34" charset="0"/>
              <a:buChar char="•"/>
            </a:pPr>
            <a:r>
              <a:rPr lang="en-US" dirty="0"/>
              <a:t>From 1972 to 1975 NASA launched the AEROS and AEROS B satellites to study the F region</a:t>
            </a:r>
          </a:p>
        </p:txBody>
      </p:sp>
      <p:sp>
        <p:nvSpPr>
          <p:cNvPr id="3" name="Title 2"/>
          <p:cNvSpPr>
            <a:spLocks noGrp="1"/>
          </p:cNvSpPr>
          <p:nvPr>
            <p:ph type="title"/>
          </p:nvPr>
        </p:nvSpPr>
        <p:spPr/>
        <p:txBody>
          <a:bodyPr/>
          <a:lstStyle/>
          <a:p>
            <a:r>
              <a:rPr lang="en-US" dirty="0"/>
              <a:t>Ionospheric Layers</a:t>
            </a:r>
            <a:r>
              <a:rPr lang="en-US" dirty="0" smtClean="0"/>
              <a:t>: F Layer</a:t>
            </a:r>
            <a:endParaRPr lang="en-US" dirty="0"/>
          </a:p>
        </p:txBody>
      </p:sp>
    </p:spTree>
    <p:extLst>
      <p:ext uri="{BB962C8B-B14F-4D97-AF65-F5344CB8AC3E}">
        <p14:creationId xmlns:p14="http://schemas.microsoft.com/office/powerpoint/2010/main" val="391477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1000"/>
                                        <p:tgtEl>
                                          <p:spTgt spid="2">
                                            <p:txEl>
                                              <p:pRg st="3" end="3"/>
                                            </p:txEl>
                                          </p:spTgt>
                                        </p:tgtEl>
                                      </p:cBhvr>
                                    </p:animEffect>
                                    <p:anim calcmode="lin" valueType="num">
                                      <p:cBhvr>
                                        <p:cTn id="3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fade">
                                      <p:cBhvr>
                                        <p:cTn id="40" dur="1000"/>
                                        <p:tgtEl>
                                          <p:spTgt spid="2">
                                            <p:txEl>
                                              <p:pRg st="4" end="4"/>
                                            </p:txEl>
                                          </p:spTgt>
                                        </p:tgtEl>
                                      </p:cBhvr>
                                    </p:animEffect>
                                    <p:anim calcmode="lin" valueType="num">
                                      <p:cBhvr>
                                        <p:cTn id="4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fade">
                                      <p:cBhvr>
                                        <p:cTn id="47" dur="1000"/>
                                        <p:tgtEl>
                                          <p:spTgt spid="2">
                                            <p:txEl>
                                              <p:pRg st="5" end="5"/>
                                            </p:txEl>
                                          </p:spTgt>
                                        </p:tgtEl>
                                      </p:cBhvr>
                                    </p:animEffect>
                                    <p:anim calcmode="lin" valueType="num">
                                      <p:cBhvr>
                                        <p:cTn id="4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
                                            <p:txEl>
                                              <p:pRg st="6" end="6"/>
                                            </p:txEl>
                                          </p:spTgt>
                                        </p:tgtEl>
                                        <p:attrNameLst>
                                          <p:attrName>style.visibility</p:attrName>
                                        </p:attrNameLst>
                                      </p:cBhvr>
                                      <p:to>
                                        <p:strVal val="visible"/>
                                      </p:to>
                                    </p:set>
                                    <p:animEffect transition="in" filter="fade">
                                      <p:cBhvr>
                                        <p:cTn id="54" dur="1000"/>
                                        <p:tgtEl>
                                          <p:spTgt spid="2">
                                            <p:txEl>
                                              <p:pRg st="6" end="6"/>
                                            </p:txEl>
                                          </p:spTgt>
                                        </p:tgtEl>
                                      </p:cBhvr>
                                    </p:animEffect>
                                    <p:anim calcmode="lin" valueType="num">
                                      <p:cBhvr>
                                        <p:cTn id="5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1705493"/>
            <a:ext cx="6781800" cy="43295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14401" y="1705493"/>
            <a:ext cx="6781800" cy="4416386"/>
          </a:xfrm>
        </p:spPr>
      </p:pic>
      <p:sp>
        <p:nvSpPr>
          <p:cNvPr id="3" name="Title 2"/>
          <p:cNvSpPr>
            <a:spLocks noGrp="1"/>
          </p:cNvSpPr>
          <p:nvPr>
            <p:ph type="title"/>
          </p:nvPr>
        </p:nvSpPr>
        <p:spPr/>
        <p:txBody>
          <a:bodyPr>
            <a:normAutofit/>
          </a:bodyPr>
          <a:lstStyle/>
          <a:p>
            <a:r>
              <a:rPr lang="en-US" dirty="0"/>
              <a:t>Ionospheric Layers</a:t>
            </a:r>
          </a:p>
        </p:txBody>
      </p:sp>
    </p:spTree>
    <p:extLst>
      <p:ext uri="{BB962C8B-B14F-4D97-AF65-F5344CB8AC3E}">
        <p14:creationId xmlns:p14="http://schemas.microsoft.com/office/powerpoint/2010/main" val="346878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sz="2000" b="1" dirty="0" smtClean="0"/>
              <a:t>Anomalies</a:t>
            </a:r>
          </a:p>
          <a:p>
            <a:pPr marL="285750" indent="-285750">
              <a:buFont typeface="Arial" pitchFamily="34" charset="0"/>
              <a:buChar char="•"/>
            </a:pPr>
            <a:r>
              <a:rPr lang="en-US" dirty="0" smtClean="0"/>
              <a:t>Winter Anomaly</a:t>
            </a:r>
          </a:p>
          <a:p>
            <a:pPr marL="285750" indent="-285750">
              <a:buFont typeface="Arial" pitchFamily="34" charset="0"/>
              <a:buChar char="•"/>
            </a:pPr>
            <a:r>
              <a:rPr lang="en-US" dirty="0" smtClean="0"/>
              <a:t>Equatorial Anomaly</a:t>
            </a:r>
          </a:p>
          <a:p>
            <a:pPr marL="285750" indent="-285750">
              <a:buFont typeface="Arial" pitchFamily="34" charset="0"/>
              <a:buChar char="•"/>
            </a:pPr>
            <a:r>
              <a:rPr lang="en-US" dirty="0" smtClean="0"/>
              <a:t>Equatorial Electrojet</a:t>
            </a:r>
          </a:p>
          <a:p>
            <a:pPr marL="285750" indent="-285750">
              <a:buFont typeface="Arial" pitchFamily="34" charset="0"/>
              <a:buChar char="•"/>
            </a:pPr>
            <a:endParaRPr lang="en-US" dirty="0"/>
          </a:p>
          <a:p>
            <a:r>
              <a:rPr lang="en-US" sz="2000" b="1" dirty="0" smtClean="0"/>
              <a:t>Perturbations</a:t>
            </a:r>
          </a:p>
          <a:p>
            <a:pPr marL="285750" indent="-285750">
              <a:buFont typeface="Arial" pitchFamily="34" charset="0"/>
              <a:buChar char="•"/>
            </a:pPr>
            <a:r>
              <a:rPr lang="en-US" dirty="0" smtClean="0"/>
              <a:t>X-rays: Sudden Ionospheric Disturbances (SID)</a:t>
            </a:r>
          </a:p>
          <a:p>
            <a:pPr marL="285750" indent="-285750">
              <a:buFont typeface="Arial" pitchFamily="34" charset="0"/>
              <a:buChar char="•"/>
            </a:pPr>
            <a:r>
              <a:rPr lang="en-US" dirty="0" smtClean="0"/>
              <a:t>Protons: Polar Cap Absorption (PCA)</a:t>
            </a:r>
          </a:p>
          <a:p>
            <a:pPr marL="285750" indent="-285750">
              <a:buFont typeface="Arial" pitchFamily="34" charset="0"/>
              <a:buChar char="•"/>
            </a:pPr>
            <a:r>
              <a:rPr lang="en-US" b="1" dirty="0" smtClean="0"/>
              <a:t>Geomagnetic Storms</a:t>
            </a:r>
          </a:p>
          <a:p>
            <a:pPr marL="285750" indent="-285750">
              <a:buFont typeface="Arial" pitchFamily="34" charset="0"/>
              <a:buChar char="•"/>
            </a:pPr>
            <a:r>
              <a:rPr lang="en-US" dirty="0" smtClean="0"/>
              <a:t>Lightning</a:t>
            </a:r>
            <a:endParaRPr lang="en-US" dirty="0"/>
          </a:p>
        </p:txBody>
      </p:sp>
      <p:sp>
        <p:nvSpPr>
          <p:cNvPr id="3" name="Title 2"/>
          <p:cNvSpPr>
            <a:spLocks noGrp="1"/>
          </p:cNvSpPr>
          <p:nvPr>
            <p:ph type="title"/>
          </p:nvPr>
        </p:nvSpPr>
        <p:spPr/>
        <p:txBody>
          <a:bodyPr>
            <a:normAutofit/>
          </a:bodyPr>
          <a:lstStyle/>
          <a:p>
            <a:r>
              <a:rPr lang="en-US" sz="3400" dirty="0" smtClean="0"/>
              <a:t>Ionosphere: Anomalies and Perturbations</a:t>
            </a:r>
            <a:endParaRPr lang="en-US" sz="3400" dirty="0"/>
          </a:p>
        </p:txBody>
      </p:sp>
    </p:spTree>
    <p:extLst>
      <p:ext uri="{BB962C8B-B14F-4D97-AF65-F5344CB8AC3E}">
        <p14:creationId xmlns:p14="http://schemas.microsoft.com/office/powerpoint/2010/main" val="171502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1000"/>
                                        <p:tgtEl>
                                          <p:spTgt spid="2">
                                            <p:txEl>
                                              <p:pRg st="3" end="3"/>
                                            </p:txEl>
                                          </p:spTgt>
                                        </p:tgtEl>
                                      </p:cBhvr>
                                    </p:animEffect>
                                    <p:anim calcmode="lin" valueType="num">
                                      <p:cBhvr>
                                        <p:cTn id="3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1000"/>
                                        <p:tgtEl>
                                          <p:spTgt spid="2">
                                            <p:txEl>
                                              <p:pRg st="8" end="8"/>
                                            </p:txEl>
                                          </p:spTgt>
                                        </p:tgtEl>
                                      </p:cBhvr>
                                    </p:animEffect>
                                    <p:anim calcmode="lin" valueType="num">
                                      <p:cBhvr>
                                        <p:cTn id="6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
                                            <p:txEl>
                                              <p:pRg st="9" end="9"/>
                                            </p:txEl>
                                          </p:spTgt>
                                        </p:tgtEl>
                                        <p:attrNameLst>
                                          <p:attrName>style.visibility</p:attrName>
                                        </p:attrNameLst>
                                      </p:cBhvr>
                                      <p:to>
                                        <p:strVal val="visible"/>
                                      </p:to>
                                    </p:set>
                                    <p:animEffect transition="in" filter="fade">
                                      <p:cBhvr>
                                        <p:cTn id="70" dur="1000"/>
                                        <p:tgtEl>
                                          <p:spTgt spid="2">
                                            <p:txEl>
                                              <p:pRg st="9" end="9"/>
                                            </p:txEl>
                                          </p:spTgt>
                                        </p:tgtEl>
                                      </p:cBhvr>
                                    </p:animEffect>
                                    <p:anim calcmode="lin" valueType="num">
                                      <p:cBhvr>
                                        <p:cTn id="71"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10000"/>
          </a:bodyPr>
          <a:lstStyle/>
          <a:p>
            <a:pPr marL="285750" indent="-285750">
              <a:buFont typeface="Arial" pitchFamily="34" charset="0"/>
              <a:buChar char="•"/>
            </a:pPr>
            <a:r>
              <a:rPr lang="en-US" dirty="0" smtClean="0"/>
              <a:t>A change in the geomagnetic field such that the positions of magnetic north and magnetic south become interchanged</a:t>
            </a:r>
          </a:p>
          <a:p>
            <a:pPr marL="285750" indent="-285750">
              <a:buFont typeface="Arial" pitchFamily="34" charset="0"/>
              <a:buChar char="•"/>
            </a:pPr>
            <a:r>
              <a:rPr lang="en-US" dirty="0" smtClean="0"/>
              <a:t>Throughout Earth’s history the magnetic field has switched between periods of </a:t>
            </a:r>
            <a:r>
              <a:rPr lang="en-US" b="1" dirty="0" smtClean="0"/>
              <a:t>normal</a:t>
            </a:r>
            <a:r>
              <a:rPr lang="en-US" dirty="0" smtClean="0"/>
              <a:t> and </a:t>
            </a:r>
            <a:r>
              <a:rPr lang="en-US" b="1" dirty="0" smtClean="0"/>
              <a:t>reverse </a:t>
            </a:r>
            <a:r>
              <a:rPr lang="en-US" dirty="0" smtClean="0"/>
              <a:t>polarities; these periods are deemed “</a:t>
            </a:r>
            <a:r>
              <a:rPr lang="en-US" b="1" dirty="0" smtClean="0"/>
              <a:t>chrons</a:t>
            </a:r>
            <a:r>
              <a:rPr lang="en-US" dirty="0" smtClean="0"/>
              <a:t>”</a:t>
            </a:r>
          </a:p>
          <a:p>
            <a:pPr marL="630238" lvl="2" indent="-285750"/>
            <a:r>
              <a:rPr lang="en-US" dirty="0" smtClean="0"/>
              <a:t>Currently in a </a:t>
            </a:r>
            <a:r>
              <a:rPr lang="en-US" b="1" dirty="0" smtClean="0"/>
              <a:t>normal chron</a:t>
            </a:r>
            <a:r>
              <a:rPr lang="en-US" dirty="0" smtClean="0"/>
              <a:t>; i.e. magnetic lines travel </a:t>
            </a:r>
            <a:r>
              <a:rPr lang="en-US" b="1" dirty="0" smtClean="0"/>
              <a:t>out of</a:t>
            </a:r>
            <a:r>
              <a:rPr lang="en-US" dirty="0" smtClean="0"/>
              <a:t> magnetic south and </a:t>
            </a:r>
            <a:r>
              <a:rPr lang="en-US" b="1" dirty="0" smtClean="0"/>
              <a:t>into</a:t>
            </a:r>
            <a:r>
              <a:rPr lang="en-US" dirty="0" smtClean="0"/>
              <a:t> magnetic north</a:t>
            </a:r>
          </a:p>
          <a:p>
            <a:pPr marL="285750" indent="-285750">
              <a:buFont typeface="Arial" pitchFamily="34" charset="0"/>
              <a:buChar char="•"/>
            </a:pPr>
            <a:r>
              <a:rPr lang="en-US" dirty="0" smtClean="0"/>
              <a:t>Happen randomly as a result of functions in the Earth’s Dynamo</a:t>
            </a:r>
          </a:p>
          <a:p>
            <a:pPr marL="630238" lvl="2" indent="-285750"/>
            <a:r>
              <a:rPr lang="en-US" dirty="0" smtClean="0"/>
              <a:t>May also be possible to “trigger” reversals through external stimuli; e.g. meteor or cometary impact, subducting slabs, melting ice caps, etc.</a:t>
            </a:r>
          </a:p>
          <a:p>
            <a:pPr marL="285750" indent="-285750">
              <a:buFont typeface="Arial" pitchFamily="34" charset="0"/>
              <a:buChar char="•"/>
            </a:pPr>
            <a:r>
              <a:rPr lang="en-US" dirty="0" smtClean="0"/>
              <a:t>Chrons vary in length from  &lt; 10,000 years to &gt; 50 million years, but they average around 300,000 years</a:t>
            </a:r>
          </a:p>
          <a:p>
            <a:pPr marL="285750" indent="-285750">
              <a:buFont typeface="Arial" pitchFamily="34" charset="0"/>
              <a:buChar char="•"/>
            </a:pPr>
            <a:r>
              <a:rPr lang="en-US" dirty="0" smtClean="0"/>
              <a:t>Last reversal occurred 780 Ka, Brunhes-Matuyama reversal</a:t>
            </a:r>
          </a:p>
          <a:p>
            <a:pPr marL="285750" indent="-285750">
              <a:buFont typeface="Arial" pitchFamily="34" charset="0"/>
              <a:buChar char="•"/>
            </a:pPr>
            <a:r>
              <a:rPr lang="en-US" dirty="0" smtClean="0"/>
              <a:t>Pole reversals are estimated to last a few thousand years (1,000-10,000)</a:t>
            </a:r>
          </a:p>
          <a:p>
            <a:pPr marL="630238" lvl="2" indent="-285750"/>
            <a:r>
              <a:rPr lang="en-US" dirty="0" smtClean="0"/>
              <a:t>During that time the magnetic field does not disappear completely but may be mildly to severely weakened</a:t>
            </a:r>
            <a:endParaRPr lang="en-US" dirty="0"/>
          </a:p>
        </p:txBody>
      </p:sp>
      <p:sp>
        <p:nvSpPr>
          <p:cNvPr id="3" name="Title 2"/>
          <p:cNvSpPr>
            <a:spLocks noGrp="1"/>
          </p:cNvSpPr>
          <p:nvPr>
            <p:ph type="title"/>
          </p:nvPr>
        </p:nvSpPr>
        <p:spPr/>
        <p:txBody>
          <a:bodyPr>
            <a:normAutofit/>
          </a:bodyPr>
          <a:lstStyle/>
          <a:p>
            <a:r>
              <a:rPr lang="en-US" sz="6000" dirty="0" smtClean="0"/>
              <a:t>Pole Reversals</a:t>
            </a:r>
            <a:endParaRPr lang="en-US" sz="6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524000"/>
            <a:ext cx="5410200" cy="3967479"/>
          </a:xfrm>
          <a:prstGeom prst="rect">
            <a:avLst/>
          </a:prstGeom>
        </p:spPr>
      </p:pic>
    </p:spTree>
    <p:extLst>
      <p:ext uri="{BB962C8B-B14F-4D97-AF65-F5344CB8AC3E}">
        <p14:creationId xmlns:p14="http://schemas.microsoft.com/office/powerpoint/2010/main" val="331602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 calcmode="lin" valueType="num">
                                      <p:cBhvr>
                                        <p:cTn id="23"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2">
                                            <p:txEl>
                                              <p:pRg st="1" end="1"/>
                                            </p:txEl>
                                          </p:spTgt>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 calcmode="lin" valueType="num">
                                      <p:cBhvr>
                                        <p:cTn id="29"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32" dur="10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 calcmode="lin" valueType="num">
                                      <p:cBhvr>
                                        <p:cTn id="37"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40" dur="1000"/>
                                        <p:tgtEl>
                                          <p:spTgt spid="2">
                                            <p:txEl>
                                              <p:pRg st="3" end="3"/>
                                            </p:tx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 calcmode="lin" valueType="num">
                                      <p:cBhvr>
                                        <p:cTn id="43"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4"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45"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46" dur="1000"/>
                                        <p:tgtEl>
                                          <p:spTgt spid="2">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2">
                                            <p:txEl>
                                              <p:pRg st="5" end="5"/>
                                            </p:txEl>
                                          </p:spTgt>
                                        </p:tgtEl>
                                        <p:attrNameLst>
                                          <p:attrName>style.visibility</p:attrName>
                                        </p:attrNameLst>
                                      </p:cBhvr>
                                      <p:to>
                                        <p:strVal val="visible"/>
                                      </p:to>
                                    </p:set>
                                    <p:anim calcmode="lin" valueType="num">
                                      <p:cBhvr>
                                        <p:cTn id="51"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52"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53"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54" dur="1000"/>
                                        <p:tgtEl>
                                          <p:spTgt spid="2">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2">
                                            <p:txEl>
                                              <p:pRg st="6" end="6"/>
                                            </p:txEl>
                                          </p:spTgt>
                                        </p:tgtEl>
                                        <p:attrNameLst>
                                          <p:attrName>style.visibility</p:attrName>
                                        </p:attrNameLst>
                                      </p:cBhvr>
                                      <p:to>
                                        <p:strVal val="visible"/>
                                      </p:to>
                                    </p:set>
                                    <p:anim calcmode="lin" valueType="num">
                                      <p:cBhvr>
                                        <p:cTn id="59"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60"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61"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62" dur="1000"/>
                                        <p:tgtEl>
                                          <p:spTgt spid="2">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2">
                                            <p:txEl>
                                              <p:pRg st="7" end="7"/>
                                            </p:txEl>
                                          </p:spTgt>
                                        </p:tgtEl>
                                        <p:attrNameLst>
                                          <p:attrName>style.visibility</p:attrName>
                                        </p:attrNameLst>
                                      </p:cBhvr>
                                      <p:to>
                                        <p:strVal val="visible"/>
                                      </p:to>
                                    </p:set>
                                    <p:anim calcmode="lin" valueType="num">
                                      <p:cBhvr>
                                        <p:cTn id="67" dur="1000" fill="hold"/>
                                        <p:tgtEl>
                                          <p:spTgt spid="2">
                                            <p:txEl>
                                              <p:pRg st="7" end="7"/>
                                            </p:txEl>
                                          </p:spTgt>
                                        </p:tgtEl>
                                        <p:attrNameLst>
                                          <p:attrName>ppt_w</p:attrName>
                                        </p:attrNameLst>
                                      </p:cBhvr>
                                      <p:tavLst>
                                        <p:tav tm="0">
                                          <p:val>
                                            <p:fltVal val="0"/>
                                          </p:val>
                                        </p:tav>
                                        <p:tav tm="100000">
                                          <p:val>
                                            <p:strVal val="#ppt_w"/>
                                          </p:val>
                                        </p:tav>
                                      </p:tavLst>
                                    </p:anim>
                                    <p:anim calcmode="lin" valueType="num">
                                      <p:cBhvr>
                                        <p:cTn id="68" dur="1000" fill="hold"/>
                                        <p:tgtEl>
                                          <p:spTgt spid="2">
                                            <p:txEl>
                                              <p:pRg st="7" end="7"/>
                                            </p:txEl>
                                          </p:spTgt>
                                        </p:tgtEl>
                                        <p:attrNameLst>
                                          <p:attrName>ppt_h</p:attrName>
                                        </p:attrNameLst>
                                      </p:cBhvr>
                                      <p:tavLst>
                                        <p:tav tm="0">
                                          <p:val>
                                            <p:fltVal val="0"/>
                                          </p:val>
                                        </p:tav>
                                        <p:tav tm="100000">
                                          <p:val>
                                            <p:strVal val="#ppt_h"/>
                                          </p:val>
                                        </p:tav>
                                      </p:tavLst>
                                    </p:anim>
                                    <p:anim calcmode="lin" valueType="num">
                                      <p:cBhvr>
                                        <p:cTn id="69" dur="1000" fill="hold"/>
                                        <p:tgtEl>
                                          <p:spTgt spid="2">
                                            <p:txEl>
                                              <p:pRg st="7" end="7"/>
                                            </p:txEl>
                                          </p:spTgt>
                                        </p:tgtEl>
                                        <p:attrNameLst>
                                          <p:attrName>style.rotation</p:attrName>
                                        </p:attrNameLst>
                                      </p:cBhvr>
                                      <p:tavLst>
                                        <p:tav tm="0">
                                          <p:val>
                                            <p:fltVal val="90"/>
                                          </p:val>
                                        </p:tav>
                                        <p:tav tm="100000">
                                          <p:val>
                                            <p:fltVal val="0"/>
                                          </p:val>
                                        </p:tav>
                                      </p:tavLst>
                                    </p:anim>
                                    <p:animEffect transition="in" filter="fade">
                                      <p:cBhvr>
                                        <p:cTn id="70" dur="1000"/>
                                        <p:tgtEl>
                                          <p:spTgt spid="2">
                                            <p:txEl>
                                              <p:pRg st="7" end="7"/>
                                            </p:txEl>
                                          </p:spTgt>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2">
                                            <p:txEl>
                                              <p:pRg st="8" end="8"/>
                                            </p:txEl>
                                          </p:spTgt>
                                        </p:tgtEl>
                                        <p:attrNameLst>
                                          <p:attrName>style.visibility</p:attrName>
                                        </p:attrNameLst>
                                      </p:cBhvr>
                                      <p:to>
                                        <p:strVal val="visible"/>
                                      </p:to>
                                    </p:set>
                                    <p:anim calcmode="lin" valueType="num">
                                      <p:cBhvr>
                                        <p:cTn id="73" dur="1000" fill="hold"/>
                                        <p:tgtEl>
                                          <p:spTgt spid="2">
                                            <p:txEl>
                                              <p:pRg st="8" end="8"/>
                                            </p:txEl>
                                          </p:spTgt>
                                        </p:tgtEl>
                                        <p:attrNameLst>
                                          <p:attrName>ppt_w</p:attrName>
                                        </p:attrNameLst>
                                      </p:cBhvr>
                                      <p:tavLst>
                                        <p:tav tm="0">
                                          <p:val>
                                            <p:fltVal val="0"/>
                                          </p:val>
                                        </p:tav>
                                        <p:tav tm="100000">
                                          <p:val>
                                            <p:strVal val="#ppt_w"/>
                                          </p:val>
                                        </p:tav>
                                      </p:tavLst>
                                    </p:anim>
                                    <p:anim calcmode="lin" valueType="num">
                                      <p:cBhvr>
                                        <p:cTn id="74" dur="1000" fill="hold"/>
                                        <p:tgtEl>
                                          <p:spTgt spid="2">
                                            <p:txEl>
                                              <p:pRg st="8" end="8"/>
                                            </p:txEl>
                                          </p:spTgt>
                                        </p:tgtEl>
                                        <p:attrNameLst>
                                          <p:attrName>ppt_h</p:attrName>
                                        </p:attrNameLst>
                                      </p:cBhvr>
                                      <p:tavLst>
                                        <p:tav tm="0">
                                          <p:val>
                                            <p:fltVal val="0"/>
                                          </p:val>
                                        </p:tav>
                                        <p:tav tm="100000">
                                          <p:val>
                                            <p:strVal val="#ppt_h"/>
                                          </p:val>
                                        </p:tav>
                                      </p:tavLst>
                                    </p:anim>
                                    <p:anim calcmode="lin" valueType="num">
                                      <p:cBhvr>
                                        <p:cTn id="75" dur="1000" fill="hold"/>
                                        <p:tgtEl>
                                          <p:spTgt spid="2">
                                            <p:txEl>
                                              <p:pRg st="8" end="8"/>
                                            </p:txEl>
                                          </p:spTgt>
                                        </p:tgtEl>
                                        <p:attrNameLst>
                                          <p:attrName>style.rotation</p:attrName>
                                        </p:attrNameLst>
                                      </p:cBhvr>
                                      <p:tavLst>
                                        <p:tav tm="0">
                                          <p:val>
                                            <p:fltVal val="90"/>
                                          </p:val>
                                        </p:tav>
                                        <p:tav tm="100000">
                                          <p:val>
                                            <p:fltVal val="0"/>
                                          </p:val>
                                        </p:tav>
                                      </p:tavLst>
                                    </p:anim>
                                    <p:animEffect transition="in" filter="fade">
                                      <p:cBhvr>
                                        <p:cTn id="76" dur="1000"/>
                                        <p:tgtEl>
                                          <p:spTgt spid="2">
                                            <p:txEl>
                                              <p:pRg st="8" end="8"/>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nodeType="clickEffect">
                                  <p:stCondLst>
                                    <p:cond delay="0"/>
                                  </p:stCondLst>
                                  <p:childTnLst>
                                    <p:set>
                                      <p:cBhvr>
                                        <p:cTn id="80" dur="1" fill="hold">
                                          <p:stCondLst>
                                            <p:cond delay="0"/>
                                          </p:stCondLst>
                                        </p:cTn>
                                        <p:tgtEl>
                                          <p:spTgt spid="4"/>
                                        </p:tgtEl>
                                        <p:attrNameLst>
                                          <p:attrName>style.visibility</p:attrName>
                                        </p:attrNameLst>
                                      </p:cBhvr>
                                      <p:to>
                                        <p:strVal val="visible"/>
                                      </p:to>
                                    </p:set>
                                    <p:anim calcmode="lin" valueType="num">
                                      <p:cBhvr>
                                        <p:cTn id="81" dur="1000" fill="hold"/>
                                        <p:tgtEl>
                                          <p:spTgt spid="4"/>
                                        </p:tgtEl>
                                        <p:attrNameLst>
                                          <p:attrName>ppt_w</p:attrName>
                                        </p:attrNameLst>
                                      </p:cBhvr>
                                      <p:tavLst>
                                        <p:tav tm="0">
                                          <p:val>
                                            <p:fltVal val="0"/>
                                          </p:val>
                                        </p:tav>
                                        <p:tav tm="100000">
                                          <p:val>
                                            <p:strVal val="#ppt_w"/>
                                          </p:val>
                                        </p:tav>
                                      </p:tavLst>
                                    </p:anim>
                                    <p:anim calcmode="lin" valueType="num">
                                      <p:cBhvr>
                                        <p:cTn id="82" dur="1000" fill="hold"/>
                                        <p:tgtEl>
                                          <p:spTgt spid="4"/>
                                        </p:tgtEl>
                                        <p:attrNameLst>
                                          <p:attrName>ppt_h</p:attrName>
                                        </p:attrNameLst>
                                      </p:cBhvr>
                                      <p:tavLst>
                                        <p:tav tm="0">
                                          <p:val>
                                            <p:fltVal val="0"/>
                                          </p:val>
                                        </p:tav>
                                        <p:tav tm="100000">
                                          <p:val>
                                            <p:strVal val="#ppt_h"/>
                                          </p:val>
                                        </p:tav>
                                      </p:tavLst>
                                    </p:anim>
                                    <p:anim calcmode="lin" valueType="num">
                                      <p:cBhvr>
                                        <p:cTn id="83" dur="1000" fill="hold"/>
                                        <p:tgtEl>
                                          <p:spTgt spid="4"/>
                                        </p:tgtEl>
                                        <p:attrNameLst>
                                          <p:attrName>style.rotation</p:attrName>
                                        </p:attrNameLst>
                                      </p:cBhvr>
                                      <p:tavLst>
                                        <p:tav tm="0">
                                          <p:val>
                                            <p:fltVal val="90"/>
                                          </p:val>
                                        </p:tav>
                                        <p:tav tm="100000">
                                          <p:val>
                                            <p:fltVal val="0"/>
                                          </p:val>
                                        </p:tav>
                                      </p:tavLst>
                                    </p:anim>
                                    <p:animEffect transition="in" filter="fade">
                                      <p:cBhvr>
                                        <p:cTn id="8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A magnetic storm is a period of rapid magnetic field variation</a:t>
            </a:r>
          </a:p>
          <a:p>
            <a:r>
              <a:rPr lang="en-US" dirty="0" smtClean="0"/>
              <a:t>Generally caused by one of two variations in space and the Earth-Sun Relationship</a:t>
            </a:r>
          </a:p>
          <a:p>
            <a:pPr marL="457200" lvl="1" indent="-285750"/>
            <a:r>
              <a:rPr lang="en-US" dirty="0" smtClean="0"/>
              <a:t>Causes complex oscillations and disturbances in the </a:t>
            </a:r>
            <a:r>
              <a:rPr lang="en-US" dirty="0"/>
              <a:t>m</a:t>
            </a:r>
            <a:r>
              <a:rPr lang="en-US" dirty="0" smtClean="0"/>
              <a:t>agnetosphere</a:t>
            </a:r>
            <a:endParaRPr lang="en-US" dirty="0"/>
          </a:p>
          <a:p>
            <a:r>
              <a:rPr lang="en-US" b="1" dirty="0" smtClean="0"/>
              <a:t>Coronal </a:t>
            </a:r>
            <a:r>
              <a:rPr lang="en-US" b="1" dirty="0"/>
              <a:t>M</a:t>
            </a:r>
            <a:r>
              <a:rPr lang="en-US" b="1" dirty="0" smtClean="0"/>
              <a:t>ass Ejections (CME)</a:t>
            </a:r>
          </a:p>
          <a:p>
            <a:pPr marL="285750" indent="-285750">
              <a:buFont typeface="Arial" pitchFamily="34" charset="0"/>
              <a:buChar char="•"/>
            </a:pPr>
            <a:r>
              <a:rPr lang="en-US" dirty="0" smtClean="0"/>
              <a:t>By far the most common cause of magnetic storms</a:t>
            </a:r>
          </a:p>
          <a:p>
            <a:pPr marL="285750" indent="-285750">
              <a:buFont typeface="Arial" pitchFamily="34" charset="0"/>
              <a:buChar char="•"/>
            </a:pPr>
            <a:r>
              <a:rPr lang="en-US" dirty="0" smtClean="0"/>
              <a:t>A CME is a “burst” of plasma out of the Sun (can be billions of tons of material)</a:t>
            </a:r>
          </a:p>
          <a:p>
            <a:pPr marL="285750" indent="-285750">
              <a:buFont typeface="Arial" pitchFamily="34" charset="0"/>
              <a:buChar char="•"/>
            </a:pPr>
            <a:r>
              <a:rPr lang="en-US" dirty="0" smtClean="0"/>
              <a:t>Often associated with solar flares and prominence eruptions; but they can occur independently</a:t>
            </a:r>
          </a:p>
          <a:p>
            <a:pPr marL="285750" indent="-285750">
              <a:buFont typeface="Arial" pitchFamily="34" charset="0"/>
              <a:buChar char="•"/>
            </a:pPr>
            <a:r>
              <a:rPr lang="en-US" dirty="0" smtClean="0"/>
              <a:t>Frequency of CMEs varies with the sunspot cycle (11/22-year cycle)</a:t>
            </a:r>
          </a:p>
          <a:p>
            <a:pPr marL="630238" lvl="2" indent="-285750"/>
            <a:r>
              <a:rPr lang="en-US" dirty="0" smtClean="0"/>
              <a:t>Solar Minimum: NASA observes about </a:t>
            </a:r>
            <a:r>
              <a:rPr lang="en-US" b="1" dirty="0"/>
              <a:t>1</a:t>
            </a:r>
            <a:r>
              <a:rPr lang="en-US" b="1" dirty="0" smtClean="0"/>
              <a:t> CME per week</a:t>
            </a:r>
          </a:p>
          <a:p>
            <a:pPr marL="630238" lvl="2" indent="-285750"/>
            <a:r>
              <a:rPr lang="en-US" dirty="0" smtClean="0"/>
              <a:t>Solar Maximum: NASA observes an average of </a:t>
            </a:r>
            <a:r>
              <a:rPr lang="en-US" b="1" dirty="0" smtClean="0"/>
              <a:t>2 to 3 CMEs per day</a:t>
            </a:r>
            <a:endParaRPr lang="en-US" dirty="0" smtClean="0"/>
          </a:p>
        </p:txBody>
      </p:sp>
      <p:sp>
        <p:nvSpPr>
          <p:cNvPr id="3" name="Title 2"/>
          <p:cNvSpPr>
            <a:spLocks noGrp="1"/>
          </p:cNvSpPr>
          <p:nvPr>
            <p:ph type="title"/>
          </p:nvPr>
        </p:nvSpPr>
        <p:spPr/>
        <p:txBody>
          <a:bodyPr>
            <a:normAutofit/>
          </a:bodyPr>
          <a:lstStyle/>
          <a:p>
            <a:r>
              <a:rPr lang="en-US" sz="5400" dirty="0" smtClean="0"/>
              <a:t>Geomagnetic Storms</a:t>
            </a:r>
            <a:endParaRPr lang="en-US" sz="5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7670" y="593271"/>
            <a:ext cx="5807529" cy="580752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7670" y="593271"/>
            <a:ext cx="5908238" cy="5807529"/>
          </a:xfrm>
          <a:prstGeom prst="rect">
            <a:avLst/>
          </a:prstGeom>
        </p:spPr>
      </p:pic>
    </p:spTree>
    <p:extLst>
      <p:ext uri="{BB962C8B-B14F-4D97-AF65-F5344CB8AC3E}">
        <p14:creationId xmlns:p14="http://schemas.microsoft.com/office/powerpoint/2010/main" val="25936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5" dur="500"/>
                                        <p:tgtEl>
                                          <p:spTgt spid="2">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Effect transition="in" filter="randombar(horizontal)">
                                      <p:cBhvr>
                                        <p:cTn id="40" dur="500"/>
                                        <p:tgtEl>
                                          <p:spTgt spid="2">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2">
                                            <p:txEl>
                                              <p:pRg st="7" end="7"/>
                                            </p:txEl>
                                          </p:spTgt>
                                        </p:tgtEl>
                                        <p:attrNameLst>
                                          <p:attrName>style.visibility</p:attrName>
                                        </p:attrNameLst>
                                      </p:cBhvr>
                                      <p:to>
                                        <p:strVal val="visible"/>
                                      </p:to>
                                    </p:set>
                                    <p:animEffect transition="in" filter="randombar(horizontal)">
                                      <p:cBhvr>
                                        <p:cTn id="45" dur="500"/>
                                        <p:tgtEl>
                                          <p:spTgt spid="2">
                                            <p:txEl>
                                              <p:pRg st="7" end="7"/>
                                            </p:txEl>
                                          </p:spTgt>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2">
                                            <p:txEl>
                                              <p:pRg st="8" end="8"/>
                                            </p:txEl>
                                          </p:spTgt>
                                        </p:tgtEl>
                                        <p:attrNameLst>
                                          <p:attrName>style.visibility</p:attrName>
                                        </p:attrNameLst>
                                      </p:cBhvr>
                                      <p:to>
                                        <p:strVal val="visible"/>
                                      </p:to>
                                    </p:set>
                                    <p:animEffect transition="in" filter="randombar(horizontal)">
                                      <p:cBhvr>
                                        <p:cTn id="48" dur="500"/>
                                        <p:tgtEl>
                                          <p:spTgt spid="2">
                                            <p:txEl>
                                              <p:pRg st="8" end="8"/>
                                            </p:txEl>
                                          </p:spTgt>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2">
                                            <p:txEl>
                                              <p:pRg st="9" end="9"/>
                                            </p:txEl>
                                          </p:spTgt>
                                        </p:tgtEl>
                                        <p:attrNameLst>
                                          <p:attrName>style.visibility</p:attrName>
                                        </p:attrNameLst>
                                      </p:cBhvr>
                                      <p:to>
                                        <p:strVal val="visible"/>
                                      </p:to>
                                    </p:set>
                                    <p:animEffect transition="in" filter="randombar(horizontal)">
                                      <p:cBhvr>
                                        <p:cTn id="51" dur="500"/>
                                        <p:tgtEl>
                                          <p:spTgt spid="2">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randombar(horizontal)">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randombar(horizontal)">
                                      <p:cBhvr>
                                        <p:cTn id="6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285750" indent="-285750">
              <a:buFont typeface="Arial" pitchFamily="34" charset="0"/>
              <a:buChar char="•"/>
            </a:pPr>
            <a:r>
              <a:rPr lang="en-US" b="1" dirty="0" smtClean="0"/>
              <a:t>Properties of lodestone (magnetite) were known to ancient Greeks and Chinese</a:t>
            </a:r>
          </a:p>
          <a:p>
            <a:pPr marL="630238" lvl="2" indent="-285750"/>
            <a:r>
              <a:rPr lang="en-US" dirty="0" smtClean="0"/>
              <a:t>Earliest by Greek philosopher Thales in sixth century B.C.</a:t>
            </a:r>
          </a:p>
          <a:p>
            <a:pPr marL="630238" lvl="2" indent="-285750"/>
            <a:r>
              <a:rPr lang="en-US" dirty="0" smtClean="0"/>
              <a:t>Chinese literature between third century B.C. and sixth century A.D. full of references to magnets, but nothing as far back as Thales (Needham, 1962)</a:t>
            </a:r>
          </a:p>
          <a:p>
            <a:pPr marL="974725" lvl="4" indent="-285750"/>
            <a:r>
              <a:rPr lang="en-US" dirty="0" smtClean="0"/>
              <a:t>Usual name for magnet, </a:t>
            </a:r>
            <a:r>
              <a:rPr lang="en-US" i="1" dirty="0" smtClean="0"/>
              <a:t>ci shi</a:t>
            </a:r>
            <a:r>
              <a:rPr lang="en-US" dirty="0" smtClean="0"/>
              <a:t>, the “loving stone”; can be compared to French word </a:t>
            </a:r>
            <a:r>
              <a:rPr lang="en-US" i="1" dirty="0" smtClean="0"/>
              <a:t>aimant</a:t>
            </a:r>
            <a:r>
              <a:rPr lang="en-US" dirty="0" smtClean="0"/>
              <a:t>.</a:t>
            </a:r>
          </a:p>
          <a:p>
            <a:pPr marL="285750" indent="-285750">
              <a:buFont typeface="Arial" pitchFamily="34" charset="0"/>
              <a:buChar char="•"/>
            </a:pPr>
            <a:r>
              <a:rPr lang="en-US" b="1" dirty="0" smtClean="0"/>
              <a:t>Earliest known form of magnetic compass was invented by the Chinese by at least the first century A.D. and probably as early as the second century B.C. (Needham, 1962)</a:t>
            </a:r>
          </a:p>
          <a:p>
            <a:pPr marL="630238" lvl="2" indent="-285750"/>
            <a:r>
              <a:rPr lang="en-US" dirty="0" smtClean="0"/>
              <a:t>Composed of lodestone spoon rotating on a smooth board</a:t>
            </a:r>
          </a:p>
          <a:p>
            <a:pPr marL="974725" lvl="4" indent="-285750"/>
            <a:r>
              <a:rPr lang="en-US" dirty="0" smtClean="0"/>
              <a:t>Given thermoremanent magnetization by heating and cooling through Curie Point while set in N-S orientation; able to overcome friction</a:t>
            </a:r>
          </a:p>
          <a:p>
            <a:pPr marL="630238" lvl="2" indent="-285750"/>
            <a:r>
              <a:rPr lang="en-US" dirty="0" smtClean="0"/>
              <a:t>Subsequent models of the compass improved drag by inventing floating, dry pivoted, and silk or other fiber suspended versions (Merrill, 1996)</a:t>
            </a:r>
            <a:endParaRPr lang="en-US" dirty="0"/>
          </a:p>
        </p:txBody>
      </p:sp>
      <p:sp>
        <p:nvSpPr>
          <p:cNvPr id="3" name="Title 2"/>
          <p:cNvSpPr>
            <a:spLocks noGrp="1"/>
          </p:cNvSpPr>
          <p:nvPr>
            <p:ph type="title"/>
          </p:nvPr>
        </p:nvSpPr>
        <p:spPr/>
        <p:txBody>
          <a:bodyPr>
            <a:normAutofit/>
          </a:bodyPr>
          <a:lstStyle/>
          <a:p>
            <a:r>
              <a:rPr lang="en-US" sz="4800" dirty="0" smtClean="0"/>
              <a:t>History of Geomagnetics</a:t>
            </a:r>
            <a:endParaRPr lang="en-US" sz="4800" dirty="0"/>
          </a:p>
        </p:txBody>
      </p:sp>
    </p:spTree>
    <p:extLst>
      <p:ext uri="{BB962C8B-B14F-4D97-AF65-F5344CB8AC3E}">
        <p14:creationId xmlns:p14="http://schemas.microsoft.com/office/powerpoint/2010/main" val="131812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50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500"/>
                                        <p:tgtEl>
                                          <p:spTgt spid="2">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fade">
                                      <p:cBhvr>
                                        <p:cTn id="29" dur="500"/>
                                        <p:tgtEl>
                                          <p:spTgt spid="2">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fade">
                                      <p:cBhvr>
                                        <p:cTn id="3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n-US" dirty="0" smtClean="0"/>
              <a:t>On rare occasions, the magnetic field of the Sun directly links with the magnetic field of Earth</a:t>
            </a:r>
          </a:p>
          <a:p>
            <a:pPr marL="285750" indent="-285750">
              <a:buFont typeface="Arial" pitchFamily="34" charset="0"/>
              <a:buChar char="•"/>
            </a:pPr>
            <a:r>
              <a:rPr lang="en-US" dirty="0" smtClean="0"/>
              <a:t>Not the normal state of affairs</a:t>
            </a:r>
          </a:p>
          <a:p>
            <a:pPr marL="285750" indent="-285750">
              <a:buFont typeface="Arial" pitchFamily="34" charset="0"/>
              <a:buChar char="•"/>
            </a:pPr>
            <a:r>
              <a:rPr lang="en-US" dirty="0" smtClean="0"/>
              <a:t>When it occurs, charged particles travelling along magnetic field lines can easily enter the magnetosphere, generate currents, causing a time-dependent variation in the magnetic field</a:t>
            </a:r>
          </a:p>
          <a:p>
            <a:pPr marL="285750" indent="-285750">
              <a:buFont typeface="Arial" pitchFamily="34" charset="0"/>
              <a:buChar char="•"/>
            </a:pPr>
            <a:r>
              <a:rPr lang="en-US" dirty="0" smtClean="0"/>
              <a:t>Occasionally it is possible for the Sun to emit a CME while the magnetic field lines of the Sun and Earth are in direct connection</a:t>
            </a:r>
          </a:p>
          <a:p>
            <a:pPr marL="630238" lvl="2" indent="-285750"/>
            <a:r>
              <a:rPr lang="en-US" dirty="0" smtClean="0"/>
              <a:t>This results in a truly large and awesome magnetic storm on Earth</a:t>
            </a:r>
          </a:p>
          <a:p>
            <a:r>
              <a:rPr lang="en-US" dirty="0" smtClean="0"/>
              <a:t>During a Magnetic storm the extent of the magnetosphere that faces the Sun may be reduced by up to half</a:t>
            </a:r>
          </a:p>
          <a:p>
            <a:pPr marL="285750" indent="-285750">
              <a:buFont typeface="Arial" pitchFamily="34" charset="0"/>
              <a:buChar char="•"/>
            </a:pPr>
            <a:r>
              <a:rPr lang="en-US" dirty="0" smtClean="0"/>
              <a:t>Plasma can generate its own magnetic field; this is a contributing factor in the complex Storm-Substorm relationship</a:t>
            </a:r>
          </a:p>
          <a:p>
            <a:pPr marL="630238" lvl="2" indent="-285750"/>
            <a:r>
              <a:rPr lang="en-US" dirty="0" smtClean="0"/>
              <a:t>In which magnetic storms, themselves, often cause substorms to occur</a:t>
            </a:r>
            <a:endParaRPr lang="en-US" dirty="0"/>
          </a:p>
        </p:txBody>
      </p:sp>
      <p:sp>
        <p:nvSpPr>
          <p:cNvPr id="3" name="Title 2"/>
          <p:cNvSpPr>
            <a:spLocks noGrp="1"/>
          </p:cNvSpPr>
          <p:nvPr>
            <p:ph type="title"/>
          </p:nvPr>
        </p:nvSpPr>
        <p:spPr/>
        <p:txBody>
          <a:bodyPr>
            <a:normAutofit/>
          </a:bodyPr>
          <a:lstStyle/>
          <a:p>
            <a:r>
              <a:rPr lang="en-US" dirty="0"/>
              <a:t>Geomagnetic Storms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3200400"/>
            <a:ext cx="4657558" cy="340102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57200"/>
            <a:ext cx="6416843" cy="3505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1066800"/>
            <a:ext cx="6629400" cy="50101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600" y="914400"/>
            <a:ext cx="7315200" cy="5486400"/>
          </a:xfrm>
          <a:prstGeom prst="rect">
            <a:avLst/>
          </a:prstGeom>
        </p:spPr>
      </p:pic>
    </p:spTree>
    <p:extLst>
      <p:ext uri="{BB962C8B-B14F-4D97-AF65-F5344CB8AC3E}">
        <p14:creationId xmlns:p14="http://schemas.microsoft.com/office/powerpoint/2010/main" val="2991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7" dur="500"/>
                                        <p:tgtEl>
                                          <p:spTgt spid="2">
                                            <p:txEl>
                                              <p:pRg st="3" end="3"/>
                                            </p:txEl>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5" dur="500"/>
                                        <p:tgtEl>
                                          <p:spTgt spid="2">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Effect transition="in" filter="randombar(horizontal)">
                                      <p:cBhvr>
                                        <p:cTn id="40" dur="500"/>
                                        <p:tgtEl>
                                          <p:spTgt spid="2">
                                            <p:txEl>
                                              <p:pRg st="6" end="6"/>
                                            </p:txEl>
                                          </p:spTgt>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Effect transition="in" filter="randombar(horizontal)">
                                      <p:cBhvr>
                                        <p:cTn id="43" dur="500"/>
                                        <p:tgtEl>
                                          <p:spTgt spid="2">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randombar(horizontal)">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randombar(horizontal)">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randombar(horizontal)">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randombar(horizontal)">
                                      <p:cBhvr>
                                        <p:cTn id="6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85000" lnSpcReduction="10000"/>
          </a:bodyPr>
          <a:lstStyle/>
          <a:p>
            <a:pPr marL="285750" indent="-285750">
              <a:buFont typeface="Arial" pitchFamily="34" charset="0"/>
              <a:buChar char="•"/>
            </a:pPr>
            <a:r>
              <a:rPr lang="en-US" sz="1900" dirty="0" smtClean="0"/>
              <a:t>Many geodetic satellite systems (such as GPS, LORAN, etc.) broadcast their signals via Radio Waves</a:t>
            </a:r>
          </a:p>
          <a:p>
            <a:pPr marL="630238" lvl="2" indent="-285750"/>
            <a:r>
              <a:rPr lang="en-US" dirty="0" smtClean="0"/>
              <a:t>This means that depending on how the ionosphere is behaving, signals may be blocked or refracted, which can severely degrade the signals, leading to error</a:t>
            </a:r>
          </a:p>
          <a:p>
            <a:pPr marL="974725" lvl="4" indent="-285750"/>
            <a:r>
              <a:rPr lang="en-US" dirty="0" smtClean="0"/>
              <a:t>Ionospheric layers behave very differently during and immediately after magnetic storms</a:t>
            </a:r>
          </a:p>
          <a:p>
            <a:pPr marL="285750" indent="-285750">
              <a:buFont typeface="Arial" pitchFamily="34" charset="0"/>
              <a:buChar char="•"/>
            </a:pPr>
            <a:r>
              <a:rPr lang="en-US" sz="1900" dirty="0" smtClean="0"/>
              <a:t>Complete jamming of radio signals is possible when any ground station is in complete alignment with the Sun and a target (e.g. a satellite, an airplane, etc.) if appropriate ionospheric conditions are present</a:t>
            </a:r>
          </a:p>
          <a:p>
            <a:pPr marL="285750" indent="-285750">
              <a:buFont typeface="Arial" pitchFamily="34" charset="0"/>
              <a:buChar char="•"/>
            </a:pPr>
            <a:r>
              <a:rPr lang="en-US" sz="1900" dirty="0" smtClean="0"/>
              <a:t>Solar storms cause volume and density changes in the Earth’s atmosphere</a:t>
            </a:r>
          </a:p>
          <a:p>
            <a:pPr marL="630238" lvl="2" indent="-285750"/>
            <a:r>
              <a:rPr lang="en-US" dirty="0" smtClean="0"/>
              <a:t>This leads to changes in satellite orbits; if they are not constantly corrected for, satellites can re-enter Earth’s atmosphere and burn up</a:t>
            </a:r>
          </a:p>
          <a:p>
            <a:pPr marL="285750" indent="-285750">
              <a:buFont typeface="Arial" pitchFamily="34" charset="0"/>
              <a:buChar char="•"/>
            </a:pPr>
            <a:r>
              <a:rPr lang="en-US" sz="1900" dirty="0" smtClean="0"/>
              <a:t>The Maunder Minimum (a period of low Sun activity in the late 17</a:t>
            </a:r>
            <a:r>
              <a:rPr lang="en-US" sz="1900" baseline="30000" dirty="0" smtClean="0"/>
              <a:t>th</a:t>
            </a:r>
            <a:r>
              <a:rPr lang="en-US" sz="1900" dirty="0" smtClean="0"/>
              <a:t> century) correlates with the “Little Ice Age” climatic phenomenon</a:t>
            </a:r>
          </a:p>
          <a:p>
            <a:pPr marL="630238" lvl="2" indent="-285750"/>
            <a:r>
              <a:rPr lang="en-US" dirty="0" smtClean="0"/>
              <a:t>This suggests there may be a correlation between solar activity and terrestrial climate; this is an area of on-going scientific investigation</a:t>
            </a:r>
          </a:p>
          <a:p>
            <a:pPr marL="630238" lvl="2" indent="-285750"/>
            <a:r>
              <a:rPr lang="en-US" dirty="0" smtClean="0"/>
              <a:t>This connection (if true) also suggests there are complex inter-planetary interactions  acting upon the Earth that we do not fully understand or appreciate; or even know about</a:t>
            </a:r>
          </a:p>
        </p:txBody>
      </p:sp>
      <p:sp>
        <p:nvSpPr>
          <p:cNvPr id="3" name="Title 2"/>
          <p:cNvSpPr>
            <a:spLocks noGrp="1"/>
          </p:cNvSpPr>
          <p:nvPr>
            <p:ph type="title"/>
          </p:nvPr>
        </p:nvSpPr>
        <p:spPr/>
        <p:txBody>
          <a:bodyPr>
            <a:normAutofit/>
          </a:bodyPr>
          <a:lstStyle/>
          <a:p>
            <a:r>
              <a:rPr lang="en-US" sz="5400" dirty="0" smtClean="0"/>
              <a:t>Effects on Geodesy</a:t>
            </a:r>
            <a:endParaRPr lang="en-US" sz="5400" dirty="0"/>
          </a:p>
        </p:txBody>
      </p:sp>
    </p:spTree>
    <p:extLst>
      <p:ext uri="{BB962C8B-B14F-4D97-AF65-F5344CB8AC3E}">
        <p14:creationId xmlns:p14="http://schemas.microsoft.com/office/powerpoint/2010/main" val="287957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
                                            <p:txEl>
                                              <p:pRg st="0" end="0"/>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p:cTn id="19"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2">
                                            <p:txEl>
                                              <p:pRg st="1" end="1"/>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p:cTn id="2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p:cTn id="3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2">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 calcmode="lin" valueType="num">
                                      <p:cBhvr>
                                        <p:cTn id="3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2">
                                            <p:txEl>
                                              <p:pRg st="4" end="4"/>
                                            </p:tx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 calcmode="lin" valueType="num">
                                      <p:cBhvr>
                                        <p:cTn id="43"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5" dur="500"/>
                                        <p:tgtEl>
                                          <p:spTgt spid="2">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txEl>
                                              <p:pRg st="6" end="6"/>
                                            </p:txEl>
                                          </p:spTgt>
                                        </p:tgtEl>
                                        <p:attrNameLst>
                                          <p:attrName>style.visibility</p:attrName>
                                        </p:attrNameLst>
                                      </p:cBhvr>
                                      <p:to>
                                        <p:strVal val="visible"/>
                                      </p:to>
                                    </p:set>
                                    <p:anim calcmode="lin" valueType="num">
                                      <p:cBhvr>
                                        <p:cTn id="50"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1"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2" dur="500"/>
                                        <p:tgtEl>
                                          <p:spTgt spid="2">
                                            <p:txEl>
                                              <p:pRg st="6" end="6"/>
                                            </p:tx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
                                            <p:txEl>
                                              <p:pRg st="7" end="7"/>
                                            </p:txEl>
                                          </p:spTgt>
                                        </p:tgtEl>
                                        <p:attrNameLst>
                                          <p:attrName>style.visibility</p:attrName>
                                        </p:attrNameLst>
                                      </p:cBhvr>
                                      <p:to>
                                        <p:strVal val="visible"/>
                                      </p:to>
                                    </p:set>
                                    <p:anim calcmode="lin" valueType="num">
                                      <p:cBhvr>
                                        <p:cTn id="55"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6"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7" dur="500"/>
                                        <p:tgtEl>
                                          <p:spTgt spid="2">
                                            <p:txEl>
                                              <p:pRg st="7" end="7"/>
                                            </p:txEl>
                                          </p:spTgt>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
                                            <p:txEl>
                                              <p:pRg st="8" end="8"/>
                                            </p:txEl>
                                          </p:spTgt>
                                        </p:tgtEl>
                                        <p:attrNameLst>
                                          <p:attrName>style.visibility</p:attrName>
                                        </p:attrNameLst>
                                      </p:cBhvr>
                                      <p:to>
                                        <p:strVal val="visible"/>
                                      </p:to>
                                    </p:set>
                                    <p:anim calcmode="lin" valueType="num">
                                      <p:cBhvr>
                                        <p:cTn id="60"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61"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6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285750" indent="-285750">
              <a:buFont typeface="Arial" pitchFamily="34" charset="0"/>
              <a:buChar char="•"/>
            </a:pPr>
            <a:r>
              <a:rPr lang="en-US" dirty="0" smtClean="0"/>
              <a:t>Ionosphere leaves artifacts imbedded in many measurements aimed at the surface of the Earth</a:t>
            </a:r>
          </a:p>
          <a:p>
            <a:pPr marL="630238" lvl="2" indent="-285750"/>
            <a:r>
              <a:rPr lang="en-US" dirty="0" smtClean="0"/>
              <a:t>These artifacts must be accurately identified and filtered in order to reduce error</a:t>
            </a:r>
          </a:p>
          <a:p>
            <a:pPr marL="630238" lvl="2" indent="-285750"/>
            <a:r>
              <a:rPr lang="en-US" dirty="0" smtClean="0"/>
              <a:t>Constant fluctuations (both locally and temporally) often make this an arduous task</a:t>
            </a:r>
          </a:p>
          <a:p>
            <a:pPr marL="285750" indent="-285750">
              <a:buFont typeface="Arial" pitchFamily="34" charset="0"/>
              <a:buChar char="•"/>
            </a:pPr>
            <a:r>
              <a:rPr lang="en-US" dirty="0"/>
              <a:t>Local perturbations and anomalies in the ionosphere can change the data collected at different times, even in the same location with the same instruments</a:t>
            </a:r>
          </a:p>
          <a:p>
            <a:pPr marL="285750" indent="-285750">
              <a:buFont typeface="Arial" pitchFamily="34" charset="0"/>
              <a:buChar char="•"/>
            </a:pPr>
            <a:r>
              <a:rPr lang="en-US" dirty="0" smtClean="0"/>
              <a:t>Secular variation and polar wandering dictates that scientists must be constantly monitoring changes in and accurately mapping locations of magnetic poles and isomagnetic lines</a:t>
            </a:r>
          </a:p>
          <a:p>
            <a:pPr marL="630238" lvl="2" indent="-285750"/>
            <a:r>
              <a:rPr lang="en-US" dirty="0" smtClean="0"/>
              <a:t>Absolutely necessary for getting accurate readings and reducing error</a:t>
            </a:r>
          </a:p>
        </p:txBody>
      </p:sp>
      <p:sp>
        <p:nvSpPr>
          <p:cNvPr id="3" name="Title 2"/>
          <p:cNvSpPr>
            <a:spLocks noGrp="1"/>
          </p:cNvSpPr>
          <p:nvPr>
            <p:ph type="title"/>
          </p:nvPr>
        </p:nvSpPr>
        <p:spPr/>
        <p:txBody>
          <a:bodyPr>
            <a:normAutofit/>
          </a:bodyPr>
          <a:lstStyle/>
          <a:p>
            <a:r>
              <a:rPr lang="en-US" dirty="0"/>
              <a:t>Effects on Geodesy</a:t>
            </a:r>
          </a:p>
        </p:txBody>
      </p:sp>
    </p:spTree>
    <p:extLst>
      <p:ext uri="{BB962C8B-B14F-4D97-AF65-F5344CB8AC3E}">
        <p14:creationId xmlns:p14="http://schemas.microsoft.com/office/powerpoint/2010/main" val="86286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
                                            <p:txEl>
                                              <p:pRg st="0" end="0"/>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p:cTn id="19"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2">
                                            <p:txEl>
                                              <p:pRg st="1" end="1"/>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p:cTn id="2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p:cTn id="3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2">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 calcmode="lin" valueType="num">
                                      <p:cBhvr>
                                        <p:cTn id="3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2">
                                            <p:txEl>
                                              <p:pRg st="4" end="4"/>
                                            </p:tx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 calcmode="lin" valueType="num">
                                      <p:cBhvr>
                                        <p:cTn id="43"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181974" cy="5090160"/>
          </a:xfrm>
        </p:spPr>
        <p:txBody>
          <a:bodyPr>
            <a:normAutofit fontScale="92500" lnSpcReduction="20000"/>
          </a:bodyPr>
          <a:lstStyle/>
          <a:p>
            <a:r>
              <a:rPr lang="en-US" b="1" dirty="0" smtClean="0"/>
              <a:t>Communication</a:t>
            </a:r>
          </a:p>
          <a:p>
            <a:pPr marL="285750" indent="-285750">
              <a:buFont typeface="Arial" pitchFamily="34" charset="0"/>
              <a:buChar char="•"/>
            </a:pPr>
            <a:r>
              <a:rPr lang="en-US" dirty="0" smtClean="0"/>
              <a:t>Long-haul telephone lines (even under-sea cables) can be disrupted (unless they are fiber-optic)</a:t>
            </a:r>
            <a:endParaRPr lang="en-US" dirty="0"/>
          </a:p>
          <a:p>
            <a:pPr marL="285750" indent="-285750">
              <a:buFont typeface="Arial" pitchFamily="34" charset="0"/>
              <a:buChar char="•"/>
            </a:pPr>
            <a:r>
              <a:rPr lang="en-US" dirty="0" smtClean="0"/>
              <a:t>Many communication systems use the ionosphere to reflect radio signals over long distances</a:t>
            </a:r>
          </a:p>
          <a:p>
            <a:pPr marL="630238" lvl="2" indent="-285750"/>
            <a:r>
              <a:rPr lang="en-US" dirty="0" smtClean="0"/>
              <a:t>Some frequencies are absorbed, while others are reflected; resulting in sporadic and fluctuating signals, and unexpected propagation paths</a:t>
            </a:r>
          </a:p>
          <a:p>
            <a:pPr marL="630238" lvl="2" indent="-285750"/>
            <a:r>
              <a:rPr lang="en-US" dirty="0" smtClean="0"/>
              <a:t>Signals below 30 MHz are often disrupted, e.g. ground-to-air, ship-to-shore, shortwave broadcast, and amateur radio (HF signals like TV, and commercial radio are usually little affected)</a:t>
            </a:r>
          </a:p>
          <a:p>
            <a:pPr marL="285750" indent="-285750">
              <a:buFont typeface="Arial" pitchFamily="34" charset="0"/>
              <a:buChar char="•"/>
            </a:pPr>
            <a:r>
              <a:rPr lang="en-US" dirty="0" smtClean="0"/>
              <a:t>Some military early warning systems can be affected by solar activity</a:t>
            </a:r>
          </a:p>
          <a:p>
            <a:pPr marL="630238" lvl="2" indent="-285750"/>
            <a:r>
              <a:rPr lang="en-US" dirty="0" smtClean="0"/>
              <a:t>“over-the-horizon radar” bounces signals off the ionosphere to monitor for the launch of aircraft or missiles from long distances; greatly hampered or lost from radio clutter</a:t>
            </a:r>
          </a:p>
          <a:p>
            <a:pPr marL="630238" lvl="2" indent="-285750"/>
            <a:r>
              <a:rPr lang="en-US" dirty="0" smtClean="0"/>
              <a:t>Some submarine detection systems use magnetic signatures of submarines as one input in their locating scheme; signals become distorted or missed due to fluctuations</a:t>
            </a:r>
            <a:endParaRPr lang="en-US" dirty="0"/>
          </a:p>
          <a:p>
            <a:pPr marL="285750" indent="-285750">
              <a:buFont typeface="Arial" pitchFamily="34" charset="0"/>
              <a:buChar char="•"/>
            </a:pPr>
            <a:r>
              <a:rPr lang="en-US" dirty="0" smtClean="0"/>
              <a:t>Jamming of air-control radio signals can occur</a:t>
            </a:r>
          </a:p>
          <a:p>
            <a:pPr marL="630238" lvl="2" indent="-285750"/>
            <a:r>
              <a:rPr lang="en-US" dirty="0" smtClean="0"/>
              <a:t>As mentioned before: if aircraft or satellites are in alignment with the Sun</a:t>
            </a:r>
          </a:p>
          <a:p>
            <a:pPr marL="285750" indent="-285750">
              <a:buFont typeface="Arial" pitchFamily="34" charset="0"/>
              <a:buChar char="•"/>
            </a:pPr>
            <a:r>
              <a:rPr lang="en-US" dirty="0" smtClean="0"/>
              <a:t>Damage to communications satellites can disrupt non-terrestrial telephone, television, radio, and internet links</a:t>
            </a:r>
          </a:p>
        </p:txBody>
      </p:sp>
      <p:sp>
        <p:nvSpPr>
          <p:cNvPr id="3" name="Title 2"/>
          <p:cNvSpPr>
            <a:spLocks noGrp="1"/>
          </p:cNvSpPr>
          <p:nvPr>
            <p:ph type="title"/>
          </p:nvPr>
        </p:nvSpPr>
        <p:spPr>
          <a:xfrm>
            <a:off x="381000" y="381000"/>
            <a:ext cx="7680960" cy="1066800"/>
          </a:xfrm>
        </p:spPr>
        <p:txBody>
          <a:bodyPr>
            <a:noAutofit/>
          </a:bodyPr>
          <a:lstStyle/>
          <a:p>
            <a:r>
              <a:rPr lang="en-US" sz="4400" dirty="0" smtClean="0"/>
              <a:t>Geomagnetic Storms and Infrastructure</a:t>
            </a:r>
            <a:endParaRPr lang="en-US" sz="4400" dirty="0"/>
          </a:p>
        </p:txBody>
      </p:sp>
    </p:spTree>
    <p:extLst>
      <p:ext uri="{BB962C8B-B14F-4D97-AF65-F5344CB8AC3E}">
        <p14:creationId xmlns:p14="http://schemas.microsoft.com/office/powerpoint/2010/main" val="81155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wipe(down)">
                                      <p:cBhvr>
                                        <p:cTn id="25" dur="580">
                                          <p:stCondLst>
                                            <p:cond delay="0"/>
                                          </p:stCondLst>
                                        </p:cTn>
                                        <p:tgtEl>
                                          <p:spTgt spid="2">
                                            <p:txEl>
                                              <p:pRg st="0" end="0"/>
                                            </p:txEl>
                                          </p:spTgt>
                                        </p:tgtEl>
                                      </p:cBhvr>
                                    </p:animEffect>
                                    <p:anim calcmode="lin" valueType="num">
                                      <p:cBhvr>
                                        <p:cTn id="26"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0" end="0"/>
                                            </p:txEl>
                                          </p:spTgt>
                                        </p:tgtEl>
                                      </p:cBhvr>
                                      <p:to x="100000" y="60000"/>
                                    </p:animScale>
                                    <p:animScale>
                                      <p:cBhvr>
                                        <p:cTn id="32" dur="166" decel="50000">
                                          <p:stCondLst>
                                            <p:cond delay="676"/>
                                          </p:stCondLst>
                                        </p:cTn>
                                        <p:tgtEl>
                                          <p:spTgt spid="2">
                                            <p:txEl>
                                              <p:pRg st="0" end="0"/>
                                            </p:txEl>
                                          </p:spTgt>
                                        </p:tgtEl>
                                      </p:cBhvr>
                                      <p:to x="100000" y="100000"/>
                                    </p:animScale>
                                    <p:animScale>
                                      <p:cBhvr>
                                        <p:cTn id="33" dur="26">
                                          <p:stCondLst>
                                            <p:cond delay="1312"/>
                                          </p:stCondLst>
                                        </p:cTn>
                                        <p:tgtEl>
                                          <p:spTgt spid="2">
                                            <p:txEl>
                                              <p:pRg st="0" end="0"/>
                                            </p:txEl>
                                          </p:spTgt>
                                        </p:tgtEl>
                                      </p:cBhvr>
                                      <p:to x="100000" y="80000"/>
                                    </p:animScale>
                                    <p:animScale>
                                      <p:cBhvr>
                                        <p:cTn id="34" dur="166" decel="50000">
                                          <p:stCondLst>
                                            <p:cond delay="1338"/>
                                          </p:stCondLst>
                                        </p:cTn>
                                        <p:tgtEl>
                                          <p:spTgt spid="2">
                                            <p:txEl>
                                              <p:pRg st="0" end="0"/>
                                            </p:txEl>
                                          </p:spTgt>
                                        </p:tgtEl>
                                      </p:cBhvr>
                                      <p:to x="100000" y="100000"/>
                                    </p:animScale>
                                    <p:animScale>
                                      <p:cBhvr>
                                        <p:cTn id="35" dur="26">
                                          <p:stCondLst>
                                            <p:cond delay="1642"/>
                                          </p:stCondLst>
                                        </p:cTn>
                                        <p:tgtEl>
                                          <p:spTgt spid="2">
                                            <p:txEl>
                                              <p:pRg st="0" end="0"/>
                                            </p:txEl>
                                          </p:spTgt>
                                        </p:tgtEl>
                                      </p:cBhvr>
                                      <p:to x="100000" y="90000"/>
                                    </p:animScale>
                                    <p:animScale>
                                      <p:cBhvr>
                                        <p:cTn id="36" dur="166" decel="50000">
                                          <p:stCondLst>
                                            <p:cond delay="1668"/>
                                          </p:stCondLst>
                                        </p:cTn>
                                        <p:tgtEl>
                                          <p:spTgt spid="2">
                                            <p:txEl>
                                              <p:pRg st="0" end="0"/>
                                            </p:txEl>
                                          </p:spTgt>
                                        </p:tgtEl>
                                      </p:cBhvr>
                                      <p:to x="100000" y="100000"/>
                                    </p:animScale>
                                    <p:animScale>
                                      <p:cBhvr>
                                        <p:cTn id="37" dur="26">
                                          <p:stCondLst>
                                            <p:cond delay="1808"/>
                                          </p:stCondLst>
                                        </p:cTn>
                                        <p:tgtEl>
                                          <p:spTgt spid="2">
                                            <p:txEl>
                                              <p:pRg st="0" end="0"/>
                                            </p:txEl>
                                          </p:spTgt>
                                        </p:tgtEl>
                                      </p:cBhvr>
                                      <p:to x="100000" y="95000"/>
                                    </p:animScale>
                                    <p:animScale>
                                      <p:cBhvr>
                                        <p:cTn id="38" dur="166" decel="50000">
                                          <p:stCondLst>
                                            <p:cond delay="1834"/>
                                          </p:stCondLst>
                                        </p:cTn>
                                        <p:tgtEl>
                                          <p:spTgt spid="2">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
                                            <p:txEl>
                                              <p:pRg st="1" end="1"/>
                                            </p:txEl>
                                          </p:spTgt>
                                        </p:tgtEl>
                                        <p:attrNameLst>
                                          <p:attrName>style.visibility</p:attrName>
                                        </p:attrNameLst>
                                      </p:cBhvr>
                                      <p:to>
                                        <p:strVal val="visible"/>
                                      </p:to>
                                    </p:set>
                                    <p:animEffect transition="in" filter="wipe(down)">
                                      <p:cBhvr>
                                        <p:cTn id="43" dur="580">
                                          <p:stCondLst>
                                            <p:cond delay="0"/>
                                          </p:stCondLst>
                                        </p:cTn>
                                        <p:tgtEl>
                                          <p:spTgt spid="2">
                                            <p:txEl>
                                              <p:pRg st="1" end="1"/>
                                            </p:txEl>
                                          </p:spTgt>
                                        </p:tgtEl>
                                      </p:cBhvr>
                                    </p:animEffect>
                                    <p:anim calcmode="lin" valueType="num">
                                      <p:cBhvr>
                                        <p:cTn id="44"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1" end="1"/>
                                            </p:txEl>
                                          </p:spTgt>
                                        </p:tgtEl>
                                      </p:cBhvr>
                                      <p:to x="100000" y="60000"/>
                                    </p:animScale>
                                    <p:animScale>
                                      <p:cBhvr>
                                        <p:cTn id="50" dur="166" decel="50000">
                                          <p:stCondLst>
                                            <p:cond delay="676"/>
                                          </p:stCondLst>
                                        </p:cTn>
                                        <p:tgtEl>
                                          <p:spTgt spid="2">
                                            <p:txEl>
                                              <p:pRg st="1" end="1"/>
                                            </p:txEl>
                                          </p:spTgt>
                                        </p:tgtEl>
                                      </p:cBhvr>
                                      <p:to x="100000" y="100000"/>
                                    </p:animScale>
                                    <p:animScale>
                                      <p:cBhvr>
                                        <p:cTn id="51" dur="26">
                                          <p:stCondLst>
                                            <p:cond delay="1312"/>
                                          </p:stCondLst>
                                        </p:cTn>
                                        <p:tgtEl>
                                          <p:spTgt spid="2">
                                            <p:txEl>
                                              <p:pRg st="1" end="1"/>
                                            </p:txEl>
                                          </p:spTgt>
                                        </p:tgtEl>
                                      </p:cBhvr>
                                      <p:to x="100000" y="80000"/>
                                    </p:animScale>
                                    <p:animScale>
                                      <p:cBhvr>
                                        <p:cTn id="52" dur="166" decel="50000">
                                          <p:stCondLst>
                                            <p:cond delay="1338"/>
                                          </p:stCondLst>
                                        </p:cTn>
                                        <p:tgtEl>
                                          <p:spTgt spid="2">
                                            <p:txEl>
                                              <p:pRg st="1" end="1"/>
                                            </p:txEl>
                                          </p:spTgt>
                                        </p:tgtEl>
                                      </p:cBhvr>
                                      <p:to x="100000" y="100000"/>
                                    </p:animScale>
                                    <p:animScale>
                                      <p:cBhvr>
                                        <p:cTn id="53" dur="26">
                                          <p:stCondLst>
                                            <p:cond delay="1642"/>
                                          </p:stCondLst>
                                        </p:cTn>
                                        <p:tgtEl>
                                          <p:spTgt spid="2">
                                            <p:txEl>
                                              <p:pRg st="1" end="1"/>
                                            </p:txEl>
                                          </p:spTgt>
                                        </p:tgtEl>
                                      </p:cBhvr>
                                      <p:to x="100000" y="90000"/>
                                    </p:animScale>
                                    <p:animScale>
                                      <p:cBhvr>
                                        <p:cTn id="54" dur="166" decel="50000">
                                          <p:stCondLst>
                                            <p:cond delay="1668"/>
                                          </p:stCondLst>
                                        </p:cTn>
                                        <p:tgtEl>
                                          <p:spTgt spid="2">
                                            <p:txEl>
                                              <p:pRg st="1" end="1"/>
                                            </p:txEl>
                                          </p:spTgt>
                                        </p:tgtEl>
                                      </p:cBhvr>
                                      <p:to x="100000" y="100000"/>
                                    </p:animScale>
                                    <p:animScale>
                                      <p:cBhvr>
                                        <p:cTn id="55" dur="26">
                                          <p:stCondLst>
                                            <p:cond delay="1808"/>
                                          </p:stCondLst>
                                        </p:cTn>
                                        <p:tgtEl>
                                          <p:spTgt spid="2">
                                            <p:txEl>
                                              <p:pRg st="1" end="1"/>
                                            </p:txEl>
                                          </p:spTgt>
                                        </p:tgtEl>
                                      </p:cBhvr>
                                      <p:to x="100000" y="95000"/>
                                    </p:animScale>
                                    <p:animScale>
                                      <p:cBhvr>
                                        <p:cTn id="56" dur="166" decel="50000">
                                          <p:stCondLst>
                                            <p:cond delay="1834"/>
                                          </p:stCondLst>
                                        </p:cTn>
                                        <p:tgtEl>
                                          <p:spTgt spid="2">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Effect transition="in" filter="wipe(down)">
                                      <p:cBhvr>
                                        <p:cTn id="61" dur="580">
                                          <p:stCondLst>
                                            <p:cond delay="0"/>
                                          </p:stCondLst>
                                        </p:cTn>
                                        <p:tgtEl>
                                          <p:spTgt spid="2">
                                            <p:txEl>
                                              <p:pRg st="2" end="2"/>
                                            </p:txEl>
                                          </p:spTgt>
                                        </p:tgtEl>
                                      </p:cBhvr>
                                    </p:animEffect>
                                    <p:anim calcmode="lin" valueType="num">
                                      <p:cBhvr>
                                        <p:cTn id="62"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
                                            <p:txEl>
                                              <p:pRg st="2" end="2"/>
                                            </p:txEl>
                                          </p:spTgt>
                                        </p:tgtEl>
                                      </p:cBhvr>
                                      <p:to x="100000" y="60000"/>
                                    </p:animScale>
                                    <p:animScale>
                                      <p:cBhvr>
                                        <p:cTn id="68" dur="166" decel="50000">
                                          <p:stCondLst>
                                            <p:cond delay="676"/>
                                          </p:stCondLst>
                                        </p:cTn>
                                        <p:tgtEl>
                                          <p:spTgt spid="2">
                                            <p:txEl>
                                              <p:pRg st="2" end="2"/>
                                            </p:txEl>
                                          </p:spTgt>
                                        </p:tgtEl>
                                      </p:cBhvr>
                                      <p:to x="100000" y="100000"/>
                                    </p:animScale>
                                    <p:animScale>
                                      <p:cBhvr>
                                        <p:cTn id="69" dur="26">
                                          <p:stCondLst>
                                            <p:cond delay="1312"/>
                                          </p:stCondLst>
                                        </p:cTn>
                                        <p:tgtEl>
                                          <p:spTgt spid="2">
                                            <p:txEl>
                                              <p:pRg st="2" end="2"/>
                                            </p:txEl>
                                          </p:spTgt>
                                        </p:tgtEl>
                                      </p:cBhvr>
                                      <p:to x="100000" y="80000"/>
                                    </p:animScale>
                                    <p:animScale>
                                      <p:cBhvr>
                                        <p:cTn id="70" dur="166" decel="50000">
                                          <p:stCondLst>
                                            <p:cond delay="1338"/>
                                          </p:stCondLst>
                                        </p:cTn>
                                        <p:tgtEl>
                                          <p:spTgt spid="2">
                                            <p:txEl>
                                              <p:pRg st="2" end="2"/>
                                            </p:txEl>
                                          </p:spTgt>
                                        </p:tgtEl>
                                      </p:cBhvr>
                                      <p:to x="100000" y="100000"/>
                                    </p:animScale>
                                    <p:animScale>
                                      <p:cBhvr>
                                        <p:cTn id="71" dur="26">
                                          <p:stCondLst>
                                            <p:cond delay="1642"/>
                                          </p:stCondLst>
                                        </p:cTn>
                                        <p:tgtEl>
                                          <p:spTgt spid="2">
                                            <p:txEl>
                                              <p:pRg st="2" end="2"/>
                                            </p:txEl>
                                          </p:spTgt>
                                        </p:tgtEl>
                                      </p:cBhvr>
                                      <p:to x="100000" y="90000"/>
                                    </p:animScale>
                                    <p:animScale>
                                      <p:cBhvr>
                                        <p:cTn id="72" dur="166" decel="50000">
                                          <p:stCondLst>
                                            <p:cond delay="1668"/>
                                          </p:stCondLst>
                                        </p:cTn>
                                        <p:tgtEl>
                                          <p:spTgt spid="2">
                                            <p:txEl>
                                              <p:pRg st="2" end="2"/>
                                            </p:txEl>
                                          </p:spTgt>
                                        </p:tgtEl>
                                      </p:cBhvr>
                                      <p:to x="100000" y="100000"/>
                                    </p:animScale>
                                    <p:animScale>
                                      <p:cBhvr>
                                        <p:cTn id="73" dur="26">
                                          <p:stCondLst>
                                            <p:cond delay="1808"/>
                                          </p:stCondLst>
                                        </p:cTn>
                                        <p:tgtEl>
                                          <p:spTgt spid="2">
                                            <p:txEl>
                                              <p:pRg st="2" end="2"/>
                                            </p:txEl>
                                          </p:spTgt>
                                        </p:tgtEl>
                                      </p:cBhvr>
                                      <p:to x="100000" y="95000"/>
                                    </p:animScale>
                                    <p:animScale>
                                      <p:cBhvr>
                                        <p:cTn id="74" dur="166" decel="50000">
                                          <p:stCondLst>
                                            <p:cond delay="1834"/>
                                          </p:stCondLst>
                                        </p:cTn>
                                        <p:tgtEl>
                                          <p:spTgt spid="2">
                                            <p:txEl>
                                              <p:pRg st="2" end="2"/>
                                            </p:txEl>
                                          </p:spTgt>
                                        </p:tgtEl>
                                      </p:cBhvr>
                                      <p:to x="100000" y="100000"/>
                                    </p:animScale>
                                  </p:childTnLst>
                                </p:cTn>
                              </p:par>
                              <p:par>
                                <p:cTn id="75" presetID="26" presetClass="entr" presetSubtype="0" fill="hold" grpId="0" nodeType="withEffect">
                                  <p:stCondLst>
                                    <p:cond delay="0"/>
                                  </p:stCondLst>
                                  <p:childTnLst>
                                    <p:set>
                                      <p:cBhvr>
                                        <p:cTn id="76" dur="1" fill="hold">
                                          <p:stCondLst>
                                            <p:cond delay="0"/>
                                          </p:stCondLst>
                                        </p:cTn>
                                        <p:tgtEl>
                                          <p:spTgt spid="2">
                                            <p:txEl>
                                              <p:pRg st="3" end="3"/>
                                            </p:txEl>
                                          </p:spTgt>
                                        </p:tgtEl>
                                        <p:attrNameLst>
                                          <p:attrName>style.visibility</p:attrName>
                                        </p:attrNameLst>
                                      </p:cBhvr>
                                      <p:to>
                                        <p:strVal val="visible"/>
                                      </p:to>
                                    </p:set>
                                    <p:animEffect transition="in" filter="wipe(down)">
                                      <p:cBhvr>
                                        <p:cTn id="77" dur="580">
                                          <p:stCondLst>
                                            <p:cond delay="0"/>
                                          </p:stCondLst>
                                        </p:cTn>
                                        <p:tgtEl>
                                          <p:spTgt spid="2">
                                            <p:txEl>
                                              <p:pRg st="3" end="3"/>
                                            </p:txEl>
                                          </p:spTgt>
                                        </p:tgtEl>
                                      </p:cBhvr>
                                    </p:animEffect>
                                    <p:anim calcmode="lin" valueType="num">
                                      <p:cBhvr>
                                        <p:cTn id="78"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83" dur="26">
                                          <p:stCondLst>
                                            <p:cond delay="650"/>
                                          </p:stCondLst>
                                        </p:cTn>
                                        <p:tgtEl>
                                          <p:spTgt spid="2">
                                            <p:txEl>
                                              <p:pRg st="3" end="3"/>
                                            </p:txEl>
                                          </p:spTgt>
                                        </p:tgtEl>
                                      </p:cBhvr>
                                      <p:to x="100000" y="60000"/>
                                    </p:animScale>
                                    <p:animScale>
                                      <p:cBhvr>
                                        <p:cTn id="84" dur="166" decel="50000">
                                          <p:stCondLst>
                                            <p:cond delay="676"/>
                                          </p:stCondLst>
                                        </p:cTn>
                                        <p:tgtEl>
                                          <p:spTgt spid="2">
                                            <p:txEl>
                                              <p:pRg st="3" end="3"/>
                                            </p:txEl>
                                          </p:spTgt>
                                        </p:tgtEl>
                                      </p:cBhvr>
                                      <p:to x="100000" y="100000"/>
                                    </p:animScale>
                                    <p:animScale>
                                      <p:cBhvr>
                                        <p:cTn id="85" dur="26">
                                          <p:stCondLst>
                                            <p:cond delay="1312"/>
                                          </p:stCondLst>
                                        </p:cTn>
                                        <p:tgtEl>
                                          <p:spTgt spid="2">
                                            <p:txEl>
                                              <p:pRg st="3" end="3"/>
                                            </p:txEl>
                                          </p:spTgt>
                                        </p:tgtEl>
                                      </p:cBhvr>
                                      <p:to x="100000" y="80000"/>
                                    </p:animScale>
                                    <p:animScale>
                                      <p:cBhvr>
                                        <p:cTn id="86" dur="166" decel="50000">
                                          <p:stCondLst>
                                            <p:cond delay="1338"/>
                                          </p:stCondLst>
                                        </p:cTn>
                                        <p:tgtEl>
                                          <p:spTgt spid="2">
                                            <p:txEl>
                                              <p:pRg st="3" end="3"/>
                                            </p:txEl>
                                          </p:spTgt>
                                        </p:tgtEl>
                                      </p:cBhvr>
                                      <p:to x="100000" y="100000"/>
                                    </p:animScale>
                                    <p:animScale>
                                      <p:cBhvr>
                                        <p:cTn id="87" dur="26">
                                          <p:stCondLst>
                                            <p:cond delay="1642"/>
                                          </p:stCondLst>
                                        </p:cTn>
                                        <p:tgtEl>
                                          <p:spTgt spid="2">
                                            <p:txEl>
                                              <p:pRg st="3" end="3"/>
                                            </p:txEl>
                                          </p:spTgt>
                                        </p:tgtEl>
                                      </p:cBhvr>
                                      <p:to x="100000" y="90000"/>
                                    </p:animScale>
                                    <p:animScale>
                                      <p:cBhvr>
                                        <p:cTn id="88" dur="166" decel="50000">
                                          <p:stCondLst>
                                            <p:cond delay="1668"/>
                                          </p:stCondLst>
                                        </p:cTn>
                                        <p:tgtEl>
                                          <p:spTgt spid="2">
                                            <p:txEl>
                                              <p:pRg st="3" end="3"/>
                                            </p:txEl>
                                          </p:spTgt>
                                        </p:tgtEl>
                                      </p:cBhvr>
                                      <p:to x="100000" y="100000"/>
                                    </p:animScale>
                                    <p:animScale>
                                      <p:cBhvr>
                                        <p:cTn id="89" dur="26">
                                          <p:stCondLst>
                                            <p:cond delay="1808"/>
                                          </p:stCondLst>
                                        </p:cTn>
                                        <p:tgtEl>
                                          <p:spTgt spid="2">
                                            <p:txEl>
                                              <p:pRg st="3" end="3"/>
                                            </p:txEl>
                                          </p:spTgt>
                                        </p:tgtEl>
                                      </p:cBhvr>
                                      <p:to x="100000" y="95000"/>
                                    </p:animScale>
                                    <p:animScale>
                                      <p:cBhvr>
                                        <p:cTn id="90" dur="166" decel="50000">
                                          <p:stCondLst>
                                            <p:cond delay="1834"/>
                                          </p:stCondLst>
                                        </p:cTn>
                                        <p:tgtEl>
                                          <p:spTgt spid="2">
                                            <p:txEl>
                                              <p:pRg st="3" end="3"/>
                                            </p:txEl>
                                          </p:spTgt>
                                        </p:tgtEl>
                                      </p:cBhvr>
                                      <p:to x="100000" y="100000"/>
                                    </p:animScale>
                                  </p:childTnLst>
                                </p:cTn>
                              </p:par>
                              <p:par>
                                <p:cTn id="91" presetID="26" presetClass="entr" presetSubtype="0" fill="hold" grpId="0" nodeType="with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down)">
                                      <p:cBhvr>
                                        <p:cTn id="93" dur="580">
                                          <p:stCondLst>
                                            <p:cond delay="0"/>
                                          </p:stCondLst>
                                        </p:cTn>
                                        <p:tgtEl>
                                          <p:spTgt spid="2">
                                            <p:txEl>
                                              <p:pRg st="4" end="4"/>
                                            </p:txEl>
                                          </p:spTgt>
                                        </p:tgtEl>
                                      </p:cBhvr>
                                    </p:animEffect>
                                    <p:anim calcmode="lin" valueType="num">
                                      <p:cBhvr>
                                        <p:cTn id="94"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99" dur="26">
                                          <p:stCondLst>
                                            <p:cond delay="650"/>
                                          </p:stCondLst>
                                        </p:cTn>
                                        <p:tgtEl>
                                          <p:spTgt spid="2">
                                            <p:txEl>
                                              <p:pRg st="4" end="4"/>
                                            </p:txEl>
                                          </p:spTgt>
                                        </p:tgtEl>
                                      </p:cBhvr>
                                      <p:to x="100000" y="60000"/>
                                    </p:animScale>
                                    <p:animScale>
                                      <p:cBhvr>
                                        <p:cTn id="100" dur="166" decel="50000">
                                          <p:stCondLst>
                                            <p:cond delay="676"/>
                                          </p:stCondLst>
                                        </p:cTn>
                                        <p:tgtEl>
                                          <p:spTgt spid="2">
                                            <p:txEl>
                                              <p:pRg st="4" end="4"/>
                                            </p:txEl>
                                          </p:spTgt>
                                        </p:tgtEl>
                                      </p:cBhvr>
                                      <p:to x="100000" y="100000"/>
                                    </p:animScale>
                                    <p:animScale>
                                      <p:cBhvr>
                                        <p:cTn id="101" dur="26">
                                          <p:stCondLst>
                                            <p:cond delay="1312"/>
                                          </p:stCondLst>
                                        </p:cTn>
                                        <p:tgtEl>
                                          <p:spTgt spid="2">
                                            <p:txEl>
                                              <p:pRg st="4" end="4"/>
                                            </p:txEl>
                                          </p:spTgt>
                                        </p:tgtEl>
                                      </p:cBhvr>
                                      <p:to x="100000" y="80000"/>
                                    </p:animScale>
                                    <p:animScale>
                                      <p:cBhvr>
                                        <p:cTn id="102" dur="166" decel="50000">
                                          <p:stCondLst>
                                            <p:cond delay="1338"/>
                                          </p:stCondLst>
                                        </p:cTn>
                                        <p:tgtEl>
                                          <p:spTgt spid="2">
                                            <p:txEl>
                                              <p:pRg st="4" end="4"/>
                                            </p:txEl>
                                          </p:spTgt>
                                        </p:tgtEl>
                                      </p:cBhvr>
                                      <p:to x="100000" y="100000"/>
                                    </p:animScale>
                                    <p:animScale>
                                      <p:cBhvr>
                                        <p:cTn id="103" dur="26">
                                          <p:stCondLst>
                                            <p:cond delay="1642"/>
                                          </p:stCondLst>
                                        </p:cTn>
                                        <p:tgtEl>
                                          <p:spTgt spid="2">
                                            <p:txEl>
                                              <p:pRg st="4" end="4"/>
                                            </p:txEl>
                                          </p:spTgt>
                                        </p:tgtEl>
                                      </p:cBhvr>
                                      <p:to x="100000" y="90000"/>
                                    </p:animScale>
                                    <p:animScale>
                                      <p:cBhvr>
                                        <p:cTn id="104" dur="166" decel="50000">
                                          <p:stCondLst>
                                            <p:cond delay="1668"/>
                                          </p:stCondLst>
                                        </p:cTn>
                                        <p:tgtEl>
                                          <p:spTgt spid="2">
                                            <p:txEl>
                                              <p:pRg st="4" end="4"/>
                                            </p:txEl>
                                          </p:spTgt>
                                        </p:tgtEl>
                                      </p:cBhvr>
                                      <p:to x="100000" y="100000"/>
                                    </p:animScale>
                                    <p:animScale>
                                      <p:cBhvr>
                                        <p:cTn id="105" dur="26">
                                          <p:stCondLst>
                                            <p:cond delay="1808"/>
                                          </p:stCondLst>
                                        </p:cTn>
                                        <p:tgtEl>
                                          <p:spTgt spid="2">
                                            <p:txEl>
                                              <p:pRg st="4" end="4"/>
                                            </p:txEl>
                                          </p:spTgt>
                                        </p:tgtEl>
                                      </p:cBhvr>
                                      <p:to x="100000" y="95000"/>
                                    </p:animScale>
                                    <p:animScale>
                                      <p:cBhvr>
                                        <p:cTn id="106" dur="166" decel="50000">
                                          <p:stCondLst>
                                            <p:cond delay="1834"/>
                                          </p:stCondLst>
                                        </p:cTn>
                                        <p:tgtEl>
                                          <p:spTgt spid="2">
                                            <p:txEl>
                                              <p:pRg st="4" end="4"/>
                                            </p:txEl>
                                          </p:spTgt>
                                        </p:tgtEl>
                                      </p:cBhvr>
                                      <p:to x="100000" y="100000"/>
                                    </p:animScale>
                                  </p:childTnLst>
                                </p:cTn>
                              </p:par>
                            </p:childTnLst>
                          </p:cTn>
                        </p:par>
                      </p:childTnLst>
                    </p:cTn>
                  </p:par>
                  <p:par>
                    <p:cTn id="107" fill="hold">
                      <p:stCondLst>
                        <p:cond delay="indefinite"/>
                      </p:stCondLst>
                      <p:childTnLst>
                        <p:par>
                          <p:cTn id="108" fill="hold">
                            <p:stCondLst>
                              <p:cond delay="0"/>
                            </p:stCondLst>
                            <p:childTnLst>
                              <p:par>
                                <p:cTn id="109" presetID="26" presetClass="entr" presetSubtype="0" fill="hold" grpId="0" nodeType="clickEffect">
                                  <p:stCondLst>
                                    <p:cond delay="0"/>
                                  </p:stCondLst>
                                  <p:childTnLst>
                                    <p:set>
                                      <p:cBhvr>
                                        <p:cTn id="110" dur="1" fill="hold">
                                          <p:stCondLst>
                                            <p:cond delay="0"/>
                                          </p:stCondLst>
                                        </p:cTn>
                                        <p:tgtEl>
                                          <p:spTgt spid="2">
                                            <p:txEl>
                                              <p:pRg st="5" end="5"/>
                                            </p:txEl>
                                          </p:spTgt>
                                        </p:tgtEl>
                                        <p:attrNameLst>
                                          <p:attrName>style.visibility</p:attrName>
                                        </p:attrNameLst>
                                      </p:cBhvr>
                                      <p:to>
                                        <p:strVal val="visible"/>
                                      </p:to>
                                    </p:set>
                                    <p:animEffect transition="in" filter="wipe(down)">
                                      <p:cBhvr>
                                        <p:cTn id="111" dur="580">
                                          <p:stCondLst>
                                            <p:cond delay="0"/>
                                          </p:stCondLst>
                                        </p:cTn>
                                        <p:tgtEl>
                                          <p:spTgt spid="2">
                                            <p:txEl>
                                              <p:pRg st="5" end="5"/>
                                            </p:txEl>
                                          </p:spTgt>
                                        </p:tgtEl>
                                      </p:cBhvr>
                                    </p:animEffect>
                                    <p:anim calcmode="lin" valueType="num">
                                      <p:cBhvr>
                                        <p:cTn id="112" dur="1822" tmFilter="0,0; 0.14,0.36; 0.43,0.73; 0.71,0.91; 1.0,1.0">
                                          <p:stCondLst>
                                            <p:cond delay="0"/>
                                          </p:stCondLst>
                                        </p:cTn>
                                        <p:tgtEl>
                                          <p:spTgt spid="2">
                                            <p:txEl>
                                              <p:pRg st="5" end="5"/>
                                            </p:txEl>
                                          </p:spTgt>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2">
                                            <p:txEl>
                                              <p:pRg st="5" end="5"/>
                                            </p:txEl>
                                          </p:spTgt>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2">
                                            <p:txEl>
                                              <p:pRg st="5" end="5"/>
                                            </p:txEl>
                                          </p:spTgt>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2">
                                            <p:txEl>
                                              <p:pRg st="5" end="5"/>
                                            </p:txEl>
                                          </p:spTgt>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2">
                                            <p:txEl>
                                              <p:pRg st="5" end="5"/>
                                            </p:txEl>
                                          </p:spTgt>
                                        </p:tgtEl>
                                        <p:attrNameLst>
                                          <p:attrName>ppt_y</p:attrName>
                                        </p:attrNameLst>
                                      </p:cBhvr>
                                      <p:tavLst>
                                        <p:tav tm="0" fmla="#ppt_y-sin(pi*$)/81">
                                          <p:val>
                                            <p:fltVal val="0"/>
                                          </p:val>
                                        </p:tav>
                                        <p:tav tm="100000">
                                          <p:val>
                                            <p:fltVal val="1"/>
                                          </p:val>
                                        </p:tav>
                                      </p:tavLst>
                                    </p:anim>
                                    <p:animScale>
                                      <p:cBhvr>
                                        <p:cTn id="117" dur="26">
                                          <p:stCondLst>
                                            <p:cond delay="650"/>
                                          </p:stCondLst>
                                        </p:cTn>
                                        <p:tgtEl>
                                          <p:spTgt spid="2">
                                            <p:txEl>
                                              <p:pRg st="5" end="5"/>
                                            </p:txEl>
                                          </p:spTgt>
                                        </p:tgtEl>
                                      </p:cBhvr>
                                      <p:to x="100000" y="60000"/>
                                    </p:animScale>
                                    <p:animScale>
                                      <p:cBhvr>
                                        <p:cTn id="118" dur="166" decel="50000">
                                          <p:stCondLst>
                                            <p:cond delay="676"/>
                                          </p:stCondLst>
                                        </p:cTn>
                                        <p:tgtEl>
                                          <p:spTgt spid="2">
                                            <p:txEl>
                                              <p:pRg st="5" end="5"/>
                                            </p:txEl>
                                          </p:spTgt>
                                        </p:tgtEl>
                                      </p:cBhvr>
                                      <p:to x="100000" y="100000"/>
                                    </p:animScale>
                                    <p:animScale>
                                      <p:cBhvr>
                                        <p:cTn id="119" dur="26">
                                          <p:stCondLst>
                                            <p:cond delay="1312"/>
                                          </p:stCondLst>
                                        </p:cTn>
                                        <p:tgtEl>
                                          <p:spTgt spid="2">
                                            <p:txEl>
                                              <p:pRg st="5" end="5"/>
                                            </p:txEl>
                                          </p:spTgt>
                                        </p:tgtEl>
                                      </p:cBhvr>
                                      <p:to x="100000" y="80000"/>
                                    </p:animScale>
                                    <p:animScale>
                                      <p:cBhvr>
                                        <p:cTn id="120" dur="166" decel="50000">
                                          <p:stCondLst>
                                            <p:cond delay="1338"/>
                                          </p:stCondLst>
                                        </p:cTn>
                                        <p:tgtEl>
                                          <p:spTgt spid="2">
                                            <p:txEl>
                                              <p:pRg st="5" end="5"/>
                                            </p:txEl>
                                          </p:spTgt>
                                        </p:tgtEl>
                                      </p:cBhvr>
                                      <p:to x="100000" y="100000"/>
                                    </p:animScale>
                                    <p:animScale>
                                      <p:cBhvr>
                                        <p:cTn id="121" dur="26">
                                          <p:stCondLst>
                                            <p:cond delay="1642"/>
                                          </p:stCondLst>
                                        </p:cTn>
                                        <p:tgtEl>
                                          <p:spTgt spid="2">
                                            <p:txEl>
                                              <p:pRg st="5" end="5"/>
                                            </p:txEl>
                                          </p:spTgt>
                                        </p:tgtEl>
                                      </p:cBhvr>
                                      <p:to x="100000" y="90000"/>
                                    </p:animScale>
                                    <p:animScale>
                                      <p:cBhvr>
                                        <p:cTn id="122" dur="166" decel="50000">
                                          <p:stCondLst>
                                            <p:cond delay="1668"/>
                                          </p:stCondLst>
                                        </p:cTn>
                                        <p:tgtEl>
                                          <p:spTgt spid="2">
                                            <p:txEl>
                                              <p:pRg st="5" end="5"/>
                                            </p:txEl>
                                          </p:spTgt>
                                        </p:tgtEl>
                                      </p:cBhvr>
                                      <p:to x="100000" y="100000"/>
                                    </p:animScale>
                                    <p:animScale>
                                      <p:cBhvr>
                                        <p:cTn id="123" dur="26">
                                          <p:stCondLst>
                                            <p:cond delay="1808"/>
                                          </p:stCondLst>
                                        </p:cTn>
                                        <p:tgtEl>
                                          <p:spTgt spid="2">
                                            <p:txEl>
                                              <p:pRg st="5" end="5"/>
                                            </p:txEl>
                                          </p:spTgt>
                                        </p:tgtEl>
                                      </p:cBhvr>
                                      <p:to x="100000" y="95000"/>
                                    </p:animScale>
                                    <p:animScale>
                                      <p:cBhvr>
                                        <p:cTn id="124" dur="166" decel="50000">
                                          <p:stCondLst>
                                            <p:cond delay="1834"/>
                                          </p:stCondLst>
                                        </p:cTn>
                                        <p:tgtEl>
                                          <p:spTgt spid="2">
                                            <p:txEl>
                                              <p:pRg st="5" end="5"/>
                                            </p:txEl>
                                          </p:spTgt>
                                        </p:tgtEl>
                                      </p:cBhvr>
                                      <p:to x="100000" y="100000"/>
                                    </p:animScale>
                                  </p:childTnLst>
                                </p:cTn>
                              </p:par>
                              <p:par>
                                <p:cTn id="125" presetID="26" presetClass="entr" presetSubtype="0" fill="hold" grpId="0" nodeType="withEffect">
                                  <p:stCondLst>
                                    <p:cond delay="0"/>
                                  </p:stCondLst>
                                  <p:childTnLst>
                                    <p:set>
                                      <p:cBhvr>
                                        <p:cTn id="126" dur="1" fill="hold">
                                          <p:stCondLst>
                                            <p:cond delay="0"/>
                                          </p:stCondLst>
                                        </p:cTn>
                                        <p:tgtEl>
                                          <p:spTgt spid="2">
                                            <p:txEl>
                                              <p:pRg st="6" end="6"/>
                                            </p:txEl>
                                          </p:spTgt>
                                        </p:tgtEl>
                                        <p:attrNameLst>
                                          <p:attrName>style.visibility</p:attrName>
                                        </p:attrNameLst>
                                      </p:cBhvr>
                                      <p:to>
                                        <p:strVal val="visible"/>
                                      </p:to>
                                    </p:set>
                                    <p:animEffect transition="in" filter="wipe(down)">
                                      <p:cBhvr>
                                        <p:cTn id="127" dur="580">
                                          <p:stCondLst>
                                            <p:cond delay="0"/>
                                          </p:stCondLst>
                                        </p:cTn>
                                        <p:tgtEl>
                                          <p:spTgt spid="2">
                                            <p:txEl>
                                              <p:pRg st="6" end="6"/>
                                            </p:txEl>
                                          </p:spTgt>
                                        </p:tgtEl>
                                      </p:cBhvr>
                                    </p:animEffect>
                                    <p:anim calcmode="lin" valueType="num">
                                      <p:cBhvr>
                                        <p:cTn id="128" dur="1822" tmFilter="0,0; 0.14,0.36; 0.43,0.73; 0.71,0.91; 1.0,1.0">
                                          <p:stCondLst>
                                            <p:cond delay="0"/>
                                          </p:stCondLst>
                                        </p:cTn>
                                        <p:tgtEl>
                                          <p:spTgt spid="2">
                                            <p:txEl>
                                              <p:pRg st="6" end="6"/>
                                            </p:txEl>
                                          </p:spTgt>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2">
                                            <p:txEl>
                                              <p:pRg st="6" end="6"/>
                                            </p:txEl>
                                          </p:spTgt>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2">
                                            <p:txEl>
                                              <p:pRg st="6" end="6"/>
                                            </p:txEl>
                                          </p:spTgt>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2">
                                            <p:txEl>
                                              <p:pRg st="6" end="6"/>
                                            </p:txEl>
                                          </p:spTgt>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2">
                                            <p:txEl>
                                              <p:pRg st="6" end="6"/>
                                            </p:txEl>
                                          </p:spTgt>
                                        </p:tgtEl>
                                        <p:attrNameLst>
                                          <p:attrName>ppt_y</p:attrName>
                                        </p:attrNameLst>
                                      </p:cBhvr>
                                      <p:tavLst>
                                        <p:tav tm="0" fmla="#ppt_y-sin(pi*$)/81">
                                          <p:val>
                                            <p:fltVal val="0"/>
                                          </p:val>
                                        </p:tav>
                                        <p:tav tm="100000">
                                          <p:val>
                                            <p:fltVal val="1"/>
                                          </p:val>
                                        </p:tav>
                                      </p:tavLst>
                                    </p:anim>
                                    <p:animScale>
                                      <p:cBhvr>
                                        <p:cTn id="133" dur="26">
                                          <p:stCondLst>
                                            <p:cond delay="650"/>
                                          </p:stCondLst>
                                        </p:cTn>
                                        <p:tgtEl>
                                          <p:spTgt spid="2">
                                            <p:txEl>
                                              <p:pRg st="6" end="6"/>
                                            </p:txEl>
                                          </p:spTgt>
                                        </p:tgtEl>
                                      </p:cBhvr>
                                      <p:to x="100000" y="60000"/>
                                    </p:animScale>
                                    <p:animScale>
                                      <p:cBhvr>
                                        <p:cTn id="134" dur="166" decel="50000">
                                          <p:stCondLst>
                                            <p:cond delay="676"/>
                                          </p:stCondLst>
                                        </p:cTn>
                                        <p:tgtEl>
                                          <p:spTgt spid="2">
                                            <p:txEl>
                                              <p:pRg st="6" end="6"/>
                                            </p:txEl>
                                          </p:spTgt>
                                        </p:tgtEl>
                                      </p:cBhvr>
                                      <p:to x="100000" y="100000"/>
                                    </p:animScale>
                                    <p:animScale>
                                      <p:cBhvr>
                                        <p:cTn id="135" dur="26">
                                          <p:stCondLst>
                                            <p:cond delay="1312"/>
                                          </p:stCondLst>
                                        </p:cTn>
                                        <p:tgtEl>
                                          <p:spTgt spid="2">
                                            <p:txEl>
                                              <p:pRg st="6" end="6"/>
                                            </p:txEl>
                                          </p:spTgt>
                                        </p:tgtEl>
                                      </p:cBhvr>
                                      <p:to x="100000" y="80000"/>
                                    </p:animScale>
                                    <p:animScale>
                                      <p:cBhvr>
                                        <p:cTn id="136" dur="166" decel="50000">
                                          <p:stCondLst>
                                            <p:cond delay="1338"/>
                                          </p:stCondLst>
                                        </p:cTn>
                                        <p:tgtEl>
                                          <p:spTgt spid="2">
                                            <p:txEl>
                                              <p:pRg st="6" end="6"/>
                                            </p:txEl>
                                          </p:spTgt>
                                        </p:tgtEl>
                                      </p:cBhvr>
                                      <p:to x="100000" y="100000"/>
                                    </p:animScale>
                                    <p:animScale>
                                      <p:cBhvr>
                                        <p:cTn id="137" dur="26">
                                          <p:stCondLst>
                                            <p:cond delay="1642"/>
                                          </p:stCondLst>
                                        </p:cTn>
                                        <p:tgtEl>
                                          <p:spTgt spid="2">
                                            <p:txEl>
                                              <p:pRg st="6" end="6"/>
                                            </p:txEl>
                                          </p:spTgt>
                                        </p:tgtEl>
                                      </p:cBhvr>
                                      <p:to x="100000" y="90000"/>
                                    </p:animScale>
                                    <p:animScale>
                                      <p:cBhvr>
                                        <p:cTn id="138" dur="166" decel="50000">
                                          <p:stCondLst>
                                            <p:cond delay="1668"/>
                                          </p:stCondLst>
                                        </p:cTn>
                                        <p:tgtEl>
                                          <p:spTgt spid="2">
                                            <p:txEl>
                                              <p:pRg st="6" end="6"/>
                                            </p:txEl>
                                          </p:spTgt>
                                        </p:tgtEl>
                                      </p:cBhvr>
                                      <p:to x="100000" y="100000"/>
                                    </p:animScale>
                                    <p:animScale>
                                      <p:cBhvr>
                                        <p:cTn id="139" dur="26">
                                          <p:stCondLst>
                                            <p:cond delay="1808"/>
                                          </p:stCondLst>
                                        </p:cTn>
                                        <p:tgtEl>
                                          <p:spTgt spid="2">
                                            <p:txEl>
                                              <p:pRg st="6" end="6"/>
                                            </p:txEl>
                                          </p:spTgt>
                                        </p:tgtEl>
                                      </p:cBhvr>
                                      <p:to x="100000" y="95000"/>
                                    </p:animScale>
                                    <p:animScale>
                                      <p:cBhvr>
                                        <p:cTn id="140" dur="166" decel="50000">
                                          <p:stCondLst>
                                            <p:cond delay="1834"/>
                                          </p:stCondLst>
                                        </p:cTn>
                                        <p:tgtEl>
                                          <p:spTgt spid="2">
                                            <p:txEl>
                                              <p:pRg st="6" end="6"/>
                                            </p:txEl>
                                          </p:spTgt>
                                        </p:tgtEl>
                                      </p:cBhvr>
                                      <p:to x="100000" y="100000"/>
                                    </p:animScale>
                                  </p:childTnLst>
                                </p:cTn>
                              </p:par>
                              <p:par>
                                <p:cTn id="141" presetID="26" presetClass="entr" presetSubtype="0" fill="hold" grpId="0" nodeType="withEffect">
                                  <p:stCondLst>
                                    <p:cond delay="0"/>
                                  </p:stCondLst>
                                  <p:childTnLst>
                                    <p:set>
                                      <p:cBhvr>
                                        <p:cTn id="142" dur="1" fill="hold">
                                          <p:stCondLst>
                                            <p:cond delay="0"/>
                                          </p:stCondLst>
                                        </p:cTn>
                                        <p:tgtEl>
                                          <p:spTgt spid="2">
                                            <p:txEl>
                                              <p:pRg st="7" end="7"/>
                                            </p:txEl>
                                          </p:spTgt>
                                        </p:tgtEl>
                                        <p:attrNameLst>
                                          <p:attrName>style.visibility</p:attrName>
                                        </p:attrNameLst>
                                      </p:cBhvr>
                                      <p:to>
                                        <p:strVal val="visible"/>
                                      </p:to>
                                    </p:set>
                                    <p:animEffect transition="in" filter="wipe(down)">
                                      <p:cBhvr>
                                        <p:cTn id="143" dur="580">
                                          <p:stCondLst>
                                            <p:cond delay="0"/>
                                          </p:stCondLst>
                                        </p:cTn>
                                        <p:tgtEl>
                                          <p:spTgt spid="2">
                                            <p:txEl>
                                              <p:pRg st="7" end="7"/>
                                            </p:txEl>
                                          </p:spTgt>
                                        </p:tgtEl>
                                      </p:cBhvr>
                                    </p:animEffect>
                                    <p:anim calcmode="lin" valueType="num">
                                      <p:cBhvr>
                                        <p:cTn id="144" dur="1822" tmFilter="0,0; 0.14,0.36; 0.43,0.73; 0.71,0.91; 1.0,1.0">
                                          <p:stCondLst>
                                            <p:cond delay="0"/>
                                          </p:stCondLst>
                                        </p:cTn>
                                        <p:tgtEl>
                                          <p:spTgt spid="2">
                                            <p:txEl>
                                              <p:pRg st="7" end="7"/>
                                            </p:txEl>
                                          </p:spTgt>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2">
                                            <p:txEl>
                                              <p:pRg st="7" end="7"/>
                                            </p:txEl>
                                          </p:spTgt>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2">
                                            <p:txEl>
                                              <p:pRg st="7" end="7"/>
                                            </p:txEl>
                                          </p:spTgt>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2">
                                            <p:txEl>
                                              <p:pRg st="7" end="7"/>
                                            </p:txEl>
                                          </p:spTgt>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2">
                                            <p:txEl>
                                              <p:pRg st="7" end="7"/>
                                            </p:txEl>
                                          </p:spTgt>
                                        </p:tgtEl>
                                        <p:attrNameLst>
                                          <p:attrName>ppt_y</p:attrName>
                                        </p:attrNameLst>
                                      </p:cBhvr>
                                      <p:tavLst>
                                        <p:tav tm="0" fmla="#ppt_y-sin(pi*$)/81">
                                          <p:val>
                                            <p:fltVal val="0"/>
                                          </p:val>
                                        </p:tav>
                                        <p:tav tm="100000">
                                          <p:val>
                                            <p:fltVal val="1"/>
                                          </p:val>
                                        </p:tav>
                                      </p:tavLst>
                                    </p:anim>
                                    <p:animScale>
                                      <p:cBhvr>
                                        <p:cTn id="149" dur="26">
                                          <p:stCondLst>
                                            <p:cond delay="650"/>
                                          </p:stCondLst>
                                        </p:cTn>
                                        <p:tgtEl>
                                          <p:spTgt spid="2">
                                            <p:txEl>
                                              <p:pRg st="7" end="7"/>
                                            </p:txEl>
                                          </p:spTgt>
                                        </p:tgtEl>
                                      </p:cBhvr>
                                      <p:to x="100000" y="60000"/>
                                    </p:animScale>
                                    <p:animScale>
                                      <p:cBhvr>
                                        <p:cTn id="150" dur="166" decel="50000">
                                          <p:stCondLst>
                                            <p:cond delay="676"/>
                                          </p:stCondLst>
                                        </p:cTn>
                                        <p:tgtEl>
                                          <p:spTgt spid="2">
                                            <p:txEl>
                                              <p:pRg st="7" end="7"/>
                                            </p:txEl>
                                          </p:spTgt>
                                        </p:tgtEl>
                                      </p:cBhvr>
                                      <p:to x="100000" y="100000"/>
                                    </p:animScale>
                                    <p:animScale>
                                      <p:cBhvr>
                                        <p:cTn id="151" dur="26">
                                          <p:stCondLst>
                                            <p:cond delay="1312"/>
                                          </p:stCondLst>
                                        </p:cTn>
                                        <p:tgtEl>
                                          <p:spTgt spid="2">
                                            <p:txEl>
                                              <p:pRg st="7" end="7"/>
                                            </p:txEl>
                                          </p:spTgt>
                                        </p:tgtEl>
                                      </p:cBhvr>
                                      <p:to x="100000" y="80000"/>
                                    </p:animScale>
                                    <p:animScale>
                                      <p:cBhvr>
                                        <p:cTn id="152" dur="166" decel="50000">
                                          <p:stCondLst>
                                            <p:cond delay="1338"/>
                                          </p:stCondLst>
                                        </p:cTn>
                                        <p:tgtEl>
                                          <p:spTgt spid="2">
                                            <p:txEl>
                                              <p:pRg st="7" end="7"/>
                                            </p:txEl>
                                          </p:spTgt>
                                        </p:tgtEl>
                                      </p:cBhvr>
                                      <p:to x="100000" y="100000"/>
                                    </p:animScale>
                                    <p:animScale>
                                      <p:cBhvr>
                                        <p:cTn id="153" dur="26">
                                          <p:stCondLst>
                                            <p:cond delay="1642"/>
                                          </p:stCondLst>
                                        </p:cTn>
                                        <p:tgtEl>
                                          <p:spTgt spid="2">
                                            <p:txEl>
                                              <p:pRg st="7" end="7"/>
                                            </p:txEl>
                                          </p:spTgt>
                                        </p:tgtEl>
                                      </p:cBhvr>
                                      <p:to x="100000" y="90000"/>
                                    </p:animScale>
                                    <p:animScale>
                                      <p:cBhvr>
                                        <p:cTn id="154" dur="166" decel="50000">
                                          <p:stCondLst>
                                            <p:cond delay="1668"/>
                                          </p:stCondLst>
                                        </p:cTn>
                                        <p:tgtEl>
                                          <p:spTgt spid="2">
                                            <p:txEl>
                                              <p:pRg st="7" end="7"/>
                                            </p:txEl>
                                          </p:spTgt>
                                        </p:tgtEl>
                                      </p:cBhvr>
                                      <p:to x="100000" y="100000"/>
                                    </p:animScale>
                                    <p:animScale>
                                      <p:cBhvr>
                                        <p:cTn id="155" dur="26">
                                          <p:stCondLst>
                                            <p:cond delay="1808"/>
                                          </p:stCondLst>
                                        </p:cTn>
                                        <p:tgtEl>
                                          <p:spTgt spid="2">
                                            <p:txEl>
                                              <p:pRg st="7" end="7"/>
                                            </p:txEl>
                                          </p:spTgt>
                                        </p:tgtEl>
                                      </p:cBhvr>
                                      <p:to x="100000" y="95000"/>
                                    </p:animScale>
                                    <p:animScale>
                                      <p:cBhvr>
                                        <p:cTn id="156" dur="166" decel="50000">
                                          <p:stCondLst>
                                            <p:cond delay="1834"/>
                                          </p:stCondLst>
                                        </p:cTn>
                                        <p:tgtEl>
                                          <p:spTgt spid="2">
                                            <p:txEl>
                                              <p:pRg st="7" end="7"/>
                                            </p:txEl>
                                          </p:spTgt>
                                        </p:tgtEl>
                                      </p:cBhvr>
                                      <p:to x="100000" y="100000"/>
                                    </p:animScale>
                                  </p:childTnLst>
                                </p:cTn>
                              </p:par>
                            </p:childTnLst>
                          </p:cTn>
                        </p:par>
                      </p:childTnLst>
                    </p:cTn>
                  </p:par>
                  <p:par>
                    <p:cTn id="157" fill="hold">
                      <p:stCondLst>
                        <p:cond delay="indefinite"/>
                      </p:stCondLst>
                      <p:childTnLst>
                        <p:par>
                          <p:cTn id="158" fill="hold">
                            <p:stCondLst>
                              <p:cond delay="0"/>
                            </p:stCondLst>
                            <p:childTnLst>
                              <p:par>
                                <p:cTn id="159" presetID="26" presetClass="entr" presetSubtype="0" fill="hold" grpId="0" nodeType="clickEffect">
                                  <p:stCondLst>
                                    <p:cond delay="0"/>
                                  </p:stCondLst>
                                  <p:childTnLst>
                                    <p:set>
                                      <p:cBhvr>
                                        <p:cTn id="160" dur="1" fill="hold">
                                          <p:stCondLst>
                                            <p:cond delay="0"/>
                                          </p:stCondLst>
                                        </p:cTn>
                                        <p:tgtEl>
                                          <p:spTgt spid="2">
                                            <p:txEl>
                                              <p:pRg st="8" end="8"/>
                                            </p:txEl>
                                          </p:spTgt>
                                        </p:tgtEl>
                                        <p:attrNameLst>
                                          <p:attrName>style.visibility</p:attrName>
                                        </p:attrNameLst>
                                      </p:cBhvr>
                                      <p:to>
                                        <p:strVal val="visible"/>
                                      </p:to>
                                    </p:set>
                                    <p:animEffect transition="in" filter="wipe(down)">
                                      <p:cBhvr>
                                        <p:cTn id="161" dur="580">
                                          <p:stCondLst>
                                            <p:cond delay="0"/>
                                          </p:stCondLst>
                                        </p:cTn>
                                        <p:tgtEl>
                                          <p:spTgt spid="2">
                                            <p:txEl>
                                              <p:pRg st="8" end="8"/>
                                            </p:txEl>
                                          </p:spTgt>
                                        </p:tgtEl>
                                      </p:cBhvr>
                                    </p:animEffect>
                                    <p:anim calcmode="lin" valueType="num">
                                      <p:cBhvr>
                                        <p:cTn id="162" dur="1822" tmFilter="0,0; 0.14,0.36; 0.43,0.73; 0.71,0.91; 1.0,1.0">
                                          <p:stCondLst>
                                            <p:cond delay="0"/>
                                          </p:stCondLst>
                                        </p:cTn>
                                        <p:tgtEl>
                                          <p:spTgt spid="2">
                                            <p:txEl>
                                              <p:pRg st="8" end="8"/>
                                            </p:txEl>
                                          </p:spTgt>
                                        </p:tgtEl>
                                        <p:attrNameLst>
                                          <p:attrName>ppt_x</p:attrName>
                                        </p:attrNameLst>
                                      </p:cBhvr>
                                      <p:tavLst>
                                        <p:tav tm="0">
                                          <p:val>
                                            <p:strVal val="#ppt_x-0.25"/>
                                          </p:val>
                                        </p:tav>
                                        <p:tav tm="100000">
                                          <p:val>
                                            <p:strVal val="#ppt_x"/>
                                          </p:val>
                                        </p:tav>
                                      </p:tavLst>
                                    </p:anim>
                                    <p:anim calcmode="lin" valueType="num">
                                      <p:cBhvr>
                                        <p:cTn id="163" dur="664" tmFilter="0.0,0.0; 0.25,0.07; 0.50,0.2; 0.75,0.467; 1.0,1.0">
                                          <p:stCondLst>
                                            <p:cond delay="0"/>
                                          </p:stCondLst>
                                        </p:cTn>
                                        <p:tgtEl>
                                          <p:spTgt spid="2">
                                            <p:txEl>
                                              <p:pRg st="8" end="8"/>
                                            </p:txEl>
                                          </p:spTgt>
                                        </p:tgtEl>
                                        <p:attrNameLst>
                                          <p:attrName>ppt_y</p:attrName>
                                        </p:attrNameLst>
                                      </p:cBhvr>
                                      <p:tavLst>
                                        <p:tav tm="0" fmla="#ppt_y-sin(pi*$)/3">
                                          <p:val>
                                            <p:fltVal val="0.5"/>
                                          </p:val>
                                        </p:tav>
                                        <p:tav tm="100000">
                                          <p:val>
                                            <p:fltVal val="1"/>
                                          </p:val>
                                        </p:tav>
                                      </p:tavLst>
                                    </p:anim>
                                    <p:anim calcmode="lin" valueType="num">
                                      <p:cBhvr>
                                        <p:cTn id="164" dur="664" tmFilter="0, 0; 0.125,0.2665; 0.25,0.4; 0.375,0.465; 0.5,0.5;  0.625,0.535; 0.75,0.6; 0.875,0.7335; 1,1">
                                          <p:stCondLst>
                                            <p:cond delay="664"/>
                                          </p:stCondLst>
                                        </p:cTn>
                                        <p:tgtEl>
                                          <p:spTgt spid="2">
                                            <p:txEl>
                                              <p:pRg st="8" end="8"/>
                                            </p:txEl>
                                          </p:spTgt>
                                        </p:tgtEl>
                                        <p:attrNameLst>
                                          <p:attrName>ppt_y</p:attrName>
                                        </p:attrNameLst>
                                      </p:cBhvr>
                                      <p:tavLst>
                                        <p:tav tm="0" fmla="#ppt_y-sin(pi*$)/9">
                                          <p:val>
                                            <p:fltVal val="0"/>
                                          </p:val>
                                        </p:tav>
                                        <p:tav tm="100000">
                                          <p:val>
                                            <p:fltVal val="1"/>
                                          </p:val>
                                        </p:tav>
                                      </p:tavLst>
                                    </p:anim>
                                    <p:anim calcmode="lin" valueType="num">
                                      <p:cBhvr>
                                        <p:cTn id="165" dur="332" tmFilter="0, 0; 0.125,0.2665; 0.25,0.4; 0.375,0.465; 0.5,0.5;  0.625,0.535; 0.75,0.6; 0.875,0.7335; 1,1">
                                          <p:stCondLst>
                                            <p:cond delay="1324"/>
                                          </p:stCondLst>
                                        </p:cTn>
                                        <p:tgtEl>
                                          <p:spTgt spid="2">
                                            <p:txEl>
                                              <p:pRg st="8" end="8"/>
                                            </p:txEl>
                                          </p:spTgt>
                                        </p:tgtEl>
                                        <p:attrNameLst>
                                          <p:attrName>ppt_y</p:attrName>
                                        </p:attrNameLst>
                                      </p:cBhvr>
                                      <p:tavLst>
                                        <p:tav tm="0" fmla="#ppt_y-sin(pi*$)/27">
                                          <p:val>
                                            <p:fltVal val="0"/>
                                          </p:val>
                                        </p:tav>
                                        <p:tav tm="100000">
                                          <p:val>
                                            <p:fltVal val="1"/>
                                          </p:val>
                                        </p:tav>
                                      </p:tavLst>
                                    </p:anim>
                                    <p:anim calcmode="lin" valueType="num">
                                      <p:cBhvr>
                                        <p:cTn id="166" dur="164" tmFilter="0, 0; 0.125,0.2665; 0.25,0.4; 0.375,0.465; 0.5,0.5;  0.625,0.535; 0.75,0.6; 0.875,0.7335; 1,1">
                                          <p:stCondLst>
                                            <p:cond delay="1656"/>
                                          </p:stCondLst>
                                        </p:cTn>
                                        <p:tgtEl>
                                          <p:spTgt spid="2">
                                            <p:txEl>
                                              <p:pRg st="8" end="8"/>
                                            </p:txEl>
                                          </p:spTgt>
                                        </p:tgtEl>
                                        <p:attrNameLst>
                                          <p:attrName>ppt_y</p:attrName>
                                        </p:attrNameLst>
                                      </p:cBhvr>
                                      <p:tavLst>
                                        <p:tav tm="0" fmla="#ppt_y-sin(pi*$)/81">
                                          <p:val>
                                            <p:fltVal val="0"/>
                                          </p:val>
                                        </p:tav>
                                        <p:tav tm="100000">
                                          <p:val>
                                            <p:fltVal val="1"/>
                                          </p:val>
                                        </p:tav>
                                      </p:tavLst>
                                    </p:anim>
                                    <p:animScale>
                                      <p:cBhvr>
                                        <p:cTn id="167" dur="26">
                                          <p:stCondLst>
                                            <p:cond delay="650"/>
                                          </p:stCondLst>
                                        </p:cTn>
                                        <p:tgtEl>
                                          <p:spTgt spid="2">
                                            <p:txEl>
                                              <p:pRg st="8" end="8"/>
                                            </p:txEl>
                                          </p:spTgt>
                                        </p:tgtEl>
                                      </p:cBhvr>
                                      <p:to x="100000" y="60000"/>
                                    </p:animScale>
                                    <p:animScale>
                                      <p:cBhvr>
                                        <p:cTn id="168" dur="166" decel="50000">
                                          <p:stCondLst>
                                            <p:cond delay="676"/>
                                          </p:stCondLst>
                                        </p:cTn>
                                        <p:tgtEl>
                                          <p:spTgt spid="2">
                                            <p:txEl>
                                              <p:pRg st="8" end="8"/>
                                            </p:txEl>
                                          </p:spTgt>
                                        </p:tgtEl>
                                      </p:cBhvr>
                                      <p:to x="100000" y="100000"/>
                                    </p:animScale>
                                    <p:animScale>
                                      <p:cBhvr>
                                        <p:cTn id="169" dur="26">
                                          <p:stCondLst>
                                            <p:cond delay="1312"/>
                                          </p:stCondLst>
                                        </p:cTn>
                                        <p:tgtEl>
                                          <p:spTgt spid="2">
                                            <p:txEl>
                                              <p:pRg st="8" end="8"/>
                                            </p:txEl>
                                          </p:spTgt>
                                        </p:tgtEl>
                                      </p:cBhvr>
                                      <p:to x="100000" y="80000"/>
                                    </p:animScale>
                                    <p:animScale>
                                      <p:cBhvr>
                                        <p:cTn id="170" dur="166" decel="50000">
                                          <p:stCondLst>
                                            <p:cond delay="1338"/>
                                          </p:stCondLst>
                                        </p:cTn>
                                        <p:tgtEl>
                                          <p:spTgt spid="2">
                                            <p:txEl>
                                              <p:pRg st="8" end="8"/>
                                            </p:txEl>
                                          </p:spTgt>
                                        </p:tgtEl>
                                      </p:cBhvr>
                                      <p:to x="100000" y="100000"/>
                                    </p:animScale>
                                    <p:animScale>
                                      <p:cBhvr>
                                        <p:cTn id="171" dur="26">
                                          <p:stCondLst>
                                            <p:cond delay="1642"/>
                                          </p:stCondLst>
                                        </p:cTn>
                                        <p:tgtEl>
                                          <p:spTgt spid="2">
                                            <p:txEl>
                                              <p:pRg st="8" end="8"/>
                                            </p:txEl>
                                          </p:spTgt>
                                        </p:tgtEl>
                                      </p:cBhvr>
                                      <p:to x="100000" y="90000"/>
                                    </p:animScale>
                                    <p:animScale>
                                      <p:cBhvr>
                                        <p:cTn id="172" dur="166" decel="50000">
                                          <p:stCondLst>
                                            <p:cond delay="1668"/>
                                          </p:stCondLst>
                                        </p:cTn>
                                        <p:tgtEl>
                                          <p:spTgt spid="2">
                                            <p:txEl>
                                              <p:pRg st="8" end="8"/>
                                            </p:txEl>
                                          </p:spTgt>
                                        </p:tgtEl>
                                      </p:cBhvr>
                                      <p:to x="100000" y="100000"/>
                                    </p:animScale>
                                    <p:animScale>
                                      <p:cBhvr>
                                        <p:cTn id="173" dur="26">
                                          <p:stCondLst>
                                            <p:cond delay="1808"/>
                                          </p:stCondLst>
                                        </p:cTn>
                                        <p:tgtEl>
                                          <p:spTgt spid="2">
                                            <p:txEl>
                                              <p:pRg st="8" end="8"/>
                                            </p:txEl>
                                          </p:spTgt>
                                        </p:tgtEl>
                                      </p:cBhvr>
                                      <p:to x="100000" y="95000"/>
                                    </p:animScale>
                                    <p:animScale>
                                      <p:cBhvr>
                                        <p:cTn id="174" dur="166" decel="50000">
                                          <p:stCondLst>
                                            <p:cond delay="1834"/>
                                          </p:stCondLst>
                                        </p:cTn>
                                        <p:tgtEl>
                                          <p:spTgt spid="2">
                                            <p:txEl>
                                              <p:pRg st="8" end="8"/>
                                            </p:txEl>
                                          </p:spTgt>
                                        </p:tgtEl>
                                      </p:cBhvr>
                                      <p:to x="100000" y="100000"/>
                                    </p:animScale>
                                  </p:childTnLst>
                                </p:cTn>
                              </p:par>
                              <p:par>
                                <p:cTn id="175" presetID="26" presetClass="entr" presetSubtype="0" fill="hold" grpId="0" nodeType="withEffect">
                                  <p:stCondLst>
                                    <p:cond delay="0"/>
                                  </p:stCondLst>
                                  <p:childTnLst>
                                    <p:set>
                                      <p:cBhvr>
                                        <p:cTn id="176" dur="1" fill="hold">
                                          <p:stCondLst>
                                            <p:cond delay="0"/>
                                          </p:stCondLst>
                                        </p:cTn>
                                        <p:tgtEl>
                                          <p:spTgt spid="2">
                                            <p:txEl>
                                              <p:pRg st="9" end="9"/>
                                            </p:txEl>
                                          </p:spTgt>
                                        </p:tgtEl>
                                        <p:attrNameLst>
                                          <p:attrName>style.visibility</p:attrName>
                                        </p:attrNameLst>
                                      </p:cBhvr>
                                      <p:to>
                                        <p:strVal val="visible"/>
                                      </p:to>
                                    </p:set>
                                    <p:animEffect transition="in" filter="wipe(down)">
                                      <p:cBhvr>
                                        <p:cTn id="177" dur="580">
                                          <p:stCondLst>
                                            <p:cond delay="0"/>
                                          </p:stCondLst>
                                        </p:cTn>
                                        <p:tgtEl>
                                          <p:spTgt spid="2">
                                            <p:txEl>
                                              <p:pRg st="9" end="9"/>
                                            </p:txEl>
                                          </p:spTgt>
                                        </p:tgtEl>
                                      </p:cBhvr>
                                    </p:animEffect>
                                    <p:anim calcmode="lin" valueType="num">
                                      <p:cBhvr>
                                        <p:cTn id="178" dur="1822" tmFilter="0,0; 0.14,0.36; 0.43,0.73; 0.71,0.91; 1.0,1.0">
                                          <p:stCondLst>
                                            <p:cond delay="0"/>
                                          </p:stCondLst>
                                        </p:cTn>
                                        <p:tgtEl>
                                          <p:spTgt spid="2">
                                            <p:txEl>
                                              <p:pRg st="9" end="9"/>
                                            </p:txEl>
                                          </p:spTgt>
                                        </p:tgtEl>
                                        <p:attrNameLst>
                                          <p:attrName>ppt_x</p:attrName>
                                        </p:attrNameLst>
                                      </p:cBhvr>
                                      <p:tavLst>
                                        <p:tav tm="0">
                                          <p:val>
                                            <p:strVal val="#ppt_x-0.25"/>
                                          </p:val>
                                        </p:tav>
                                        <p:tav tm="100000">
                                          <p:val>
                                            <p:strVal val="#ppt_x"/>
                                          </p:val>
                                        </p:tav>
                                      </p:tavLst>
                                    </p:anim>
                                    <p:anim calcmode="lin" valueType="num">
                                      <p:cBhvr>
                                        <p:cTn id="179" dur="664" tmFilter="0.0,0.0; 0.25,0.07; 0.50,0.2; 0.75,0.467; 1.0,1.0">
                                          <p:stCondLst>
                                            <p:cond delay="0"/>
                                          </p:stCondLst>
                                        </p:cTn>
                                        <p:tgtEl>
                                          <p:spTgt spid="2">
                                            <p:txEl>
                                              <p:pRg st="9" end="9"/>
                                            </p:txEl>
                                          </p:spTgt>
                                        </p:tgtEl>
                                        <p:attrNameLst>
                                          <p:attrName>ppt_y</p:attrName>
                                        </p:attrNameLst>
                                      </p:cBhvr>
                                      <p:tavLst>
                                        <p:tav tm="0" fmla="#ppt_y-sin(pi*$)/3">
                                          <p:val>
                                            <p:fltVal val="0.5"/>
                                          </p:val>
                                        </p:tav>
                                        <p:tav tm="100000">
                                          <p:val>
                                            <p:fltVal val="1"/>
                                          </p:val>
                                        </p:tav>
                                      </p:tavLst>
                                    </p:anim>
                                    <p:anim calcmode="lin" valueType="num">
                                      <p:cBhvr>
                                        <p:cTn id="180" dur="664" tmFilter="0, 0; 0.125,0.2665; 0.25,0.4; 0.375,0.465; 0.5,0.5;  0.625,0.535; 0.75,0.6; 0.875,0.7335; 1,1">
                                          <p:stCondLst>
                                            <p:cond delay="664"/>
                                          </p:stCondLst>
                                        </p:cTn>
                                        <p:tgtEl>
                                          <p:spTgt spid="2">
                                            <p:txEl>
                                              <p:pRg st="9" end="9"/>
                                            </p:txEl>
                                          </p:spTgt>
                                        </p:tgtEl>
                                        <p:attrNameLst>
                                          <p:attrName>ppt_y</p:attrName>
                                        </p:attrNameLst>
                                      </p:cBhvr>
                                      <p:tavLst>
                                        <p:tav tm="0" fmla="#ppt_y-sin(pi*$)/9">
                                          <p:val>
                                            <p:fltVal val="0"/>
                                          </p:val>
                                        </p:tav>
                                        <p:tav tm="100000">
                                          <p:val>
                                            <p:fltVal val="1"/>
                                          </p:val>
                                        </p:tav>
                                      </p:tavLst>
                                    </p:anim>
                                    <p:anim calcmode="lin" valueType="num">
                                      <p:cBhvr>
                                        <p:cTn id="181" dur="332" tmFilter="0, 0; 0.125,0.2665; 0.25,0.4; 0.375,0.465; 0.5,0.5;  0.625,0.535; 0.75,0.6; 0.875,0.7335; 1,1">
                                          <p:stCondLst>
                                            <p:cond delay="1324"/>
                                          </p:stCondLst>
                                        </p:cTn>
                                        <p:tgtEl>
                                          <p:spTgt spid="2">
                                            <p:txEl>
                                              <p:pRg st="9" end="9"/>
                                            </p:txEl>
                                          </p:spTgt>
                                        </p:tgtEl>
                                        <p:attrNameLst>
                                          <p:attrName>ppt_y</p:attrName>
                                        </p:attrNameLst>
                                      </p:cBhvr>
                                      <p:tavLst>
                                        <p:tav tm="0" fmla="#ppt_y-sin(pi*$)/27">
                                          <p:val>
                                            <p:fltVal val="0"/>
                                          </p:val>
                                        </p:tav>
                                        <p:tav tm="100000">
                                          <p:val>
                                            <p:fltVal val="1"/>
                                          </p:val>
                                        </p:tav>
                                      </p:tavLst>
                                    </p:anim>
                                    <p:anim calcmode="lin" valueType="num">
                                      <p:cBhvr>
                                        <p:cTn id="182" dur="164" tmFilter="0, 0; 0.125,0.2665; 0.25,0.4; 0.375,0.465; 0.5,0.5;  0.625,0.535; 0.75,0.6; 0.875,0.7335; 1,1">
                                          <p:stCondLst>
                                            <p:cond delay="1656"/>
                                          </p:stCondLst>
                                        </p:cTn>
                                        <p:tgtEl>
                                          <p:spTgt spid="2">
                                            <p:txEl>
                                              <p:pRg st="9" end="9"/>
                                            </p:txEl>
                                          </p:spTgt>
                                        </p:tgtEl>
                                        <p:attrNameLst>
                                          <p:attrName>ppt_y</p:attrName>
                                        </p:attrNameLst>
                                      </p:cBhvr>
                                      <p:tavLst>
                                        <p:tav tm="0" fmla="#ppt_y-sin(pi*$)/81">
                                          <p:val>
                                            <p:fltVal val="0"/>
                                          </p:val>
                                        </p:tav>
                                        <p:tav tm="100000">
                                          <p:val>
                                            <p:fltVal val="1"/>
                                          </p:val>
                                        </p:tav>
                                      </p:tavLst>
                                    </p:anim>
                                    <p:animScale>
                                      <p:cBhvr>
                                        <p:cTn id="183" dur="26">
                                          <p:stCondLst>
                                            <p:cond delay="650"/>
                                          </p:stCondLst>
                                        </p:cTn>
                                        <p:tgtEl>
                                          <p:spTgt spid="2">
                                            <p:txEl>
                                              <p:pRg st="9" end="9"/>
                                            </p:txEl>
                                          </p:spTgt>
                                        </p:tgtEl>
                                      </p:cBhvr>
                                      <p:to x="100000" y="60000"/>
                                    </p:animScale>
                                    <p:animScale>
                                      <p:cBhvr>
                                        <p:cTn id="184" dur="166" decel="50000">
                                          <p:stCondLst>
                                            <p:cond delay="676"/>
                                          </p:stCondLst>
                                        </p:cTn>
                                        <p:tgtEl>
                                          <p:spTgt spid="2">
                                            <p:txEl>
                                              <p:pRg st="9" end="9"/>
                                            </p:txEl>
                                          </p:spTgt>
                                        </p:tgtEl>
                                      </p:cBhvr>
                                      <p:to x="100000" y="100000"/>
                                    </p:animScale>
                                    <p:animScale>
                                      <p:cBhvr>
                                        <p:cTn id="185" dur="26">
                                          <p:stCondLst>
                                            <p:cond delay="1312"/>
                                          </p:stCondLst>
                                        </p:cTn>
                                        <p:tgtEl>
                                          <p:spTgt spid="2">
                                            <p:txEl>
                                              <p:pRg st="9" end="9"/>
                                            </p:txEl>
                                          </p:spTgt>
                                        </p:tgtEl>
                                      </p:cBhvr>
                                      <p:to x="100000" y="80000"/>
                                    </p:animScale>
                                    <p:animScale>
                                      <p:cBhvr>
                                        <p:cTn id="186" dur="166" decel="50000">
                                          <p:stCondLst>
                                            <p:cond delay="1338"/>
                                          </p:stCondLst>
                                        </p:cTn>
                                        <p:tgtEl>
                                          <p:spTgt spid="2">
                                            <p:txEl>
                                              <p:pRg st="9" end="9"/>
                                            </p:txEl>
                                          </p:spTgt>
                                        </p:tgtEl>
                                      </p:cBhvr>
                                      <p:to x="100000" y="100000"/>
                                    </p:animScale>
                                    <p:animScale>
                                      <p:cBhvr>
                                        <p:cTn id="187" dur="26">
                                          <p:stCondLst>
                                            <p:cond delay="1642"/>
                                          </p:stCondLst>
                                        </p:cTn>
                                        <p:tgtEl>
                                          <p:spTgt spid="2">
                                            <p:txEl>
                                              <p:pRg st="9" end="9"/>
                                            </p:txEl>
                                          </p:spTgt>
                                        </p:tgtEl>
                                      </p:cBhvr>
                                      <p:to x="100000" y="90000"/>
                                    </p:animScale>
                                    <p:animScale>
                                      <p:cBhvr>
                                        <p:cTn id="188" dur="166" decel="50000">
                                          <p:stCondLst>
                                            <p:cond delay="1668"/>
                                          </p:stCondLst>
                                        </p:cTn>
                                        <p:tgtEl>
                                          <p:spTgt spid="2">
                                            <p:txEl>
                                              <p:pRg st="9" end="9"/>
                                            </p:txEl>
                                          </p:spTgt>
                                        </p:tgtEl>
                                      </p:cBhvr>
                                      <p:to x="100000" y="100000"/>
                                    </p:animScale>
                                    <p:animScale>
                                      <p:cBhvr>
                                        <p:cTn id="189" dur="26">
                                          <p:stCondLst>
                                            <p:cond delay="1808"/>
                                          </p:stCondLst>
                                        </p:cTn>
                                        <p:tgtEl>
                                          <p:spTgt spid="2">
                                            <p:txEl>
                                              <p:pRg st="9" end="9"/>
                                            </p:txEl>
                                          </p:spTgt>
                                        </p:tgtEl>
                                      </p:cBhvr>
                                      <p:to x="100000" y="95000"/>
                                    </p:animScale>
                                    <p:animScale>
                                      <p:cBhvr>
                                        <p:cTn id="190" dur="166" decel="50000">
                                          <p:stCondLst>
                                            <p:cond delay="1834"/>
                                          </p:stCondLst>
                                        </p:cTn>
                                        <p:tgtEl>
                                          <p:spTgt spid="2">
                                            <p:txEl>
                                              <p:pRg st="9" end="9"/>
                                            </p:txEl>
                                          </p:spTgt>
                                        </p:tgtEl>
                                      </p:cBhvr>
                                      <p:to x="100000" y="100000"/>
                                    </p:animScale>
                                  </p:childTnLst>
                                </p:cTn>
                              </p:par>
                            </p:childTnLst>
                          </p:cTn>
                        </p:par>
                      </p:childTnLst>
                    </p:cTn>
                  </p:par>
                  <p:par>
                    <p:cTn id="191" fill="hold">
                      <p:stCondLst>
                        <p:cond delay="indefinite"/>
                      </p:stCondLst>
                      <p:childTnLst>
                        <p:par>
                          <p:cTn id="192" fill="hold">
                            <p:stCondLst>
                              <p:cond delay="0"/>
                            </p:stCondLst>
                            <p:childTnLst>
                              <p:par>
                                <p:cTn id="193" presetID="26" presetClass="entr" presetSubtype="0" fill="hold" grpId="0" nodeType="clickEffect">
                                  <p:stCondLst>
                                    <p:cond delay="0"/>
                                  </p:stCondLst>
                                  <p:childTnLst>
                                    <p:set>
                                      <p:cBhvr>
                                        <p:cTn id="194" dur="1" fill="hold">
                                          <p:stCondLst>
                                            <p:cond delay="0"/>
                                          </p:stCondLst>
                                        </p:cTn>
                                        <p:tgtEl>
                                          <p:spTgt spid="2">
                                            <p:txEl>
                                              <p:pRg st="10" end="10"/>
                                            </p:txEl>
                                          </p:spTgt>
                                        </p:tgtEl>
                                        <p:attrNameLst>
                                          <p:attrName>style.visibility</p:attrName>
                                        </p:attrNameLst>
                                      </p:cBhvr>
                                      <p:to>
                                        <p:strVal val="visible"/>
                                      </p:to>
                                    </p:set>
                                    <p:animEffect transition="in" filter="wipe(down)">
                                      <p:cBhvr>
                                        <p:cTn id="195" dur="580">
                                          <p:stCondLst>
                                            <p:cond delay="0"/>
                                          </p:stCondLst>
                                        </p:cTn>
                                        <p:tgtEl>
                                          <p:spTgt spid="2">
                                            <p:txEl>
                                              <p:pRg st="10" end="10"/>
                                            </p:txEl>
                                          </p:spTgt>
                                        </p:tgtEl>
                                      </p:cBhvr>
                                    </p:animEffect>
                                    <p:anim calcmode="lin" valueType="num">
                                      <p:cBhvr>
                                        <p:cTn id="196" dur="1822" tmFilter="0,0; 0.14,0.36; 0.43,0.73; 0.71,0.91; 1.0,1.0">
                                          <p:stCondLst>
                                            <p:cond delay="0"/>
                                          </p:stCondLst>
                                        </p:cTn>
                                        <p:tgtEl>
                                          <p:spTgt spid="2">
                                            <p:txEl>
                                              <p:pRg st="10" end="10"/>
                                            </p:txEl>
                                          </p:spTgt>
                                        </p:tgtEl>
                                        <p:attrNameLst>
                                          <p:attrName>ppt_x</p:attrName>
                                        </p:attrNameLst>
                                      </p:cBhvr>
                                      <p:tavLst>
                                        <p:tav tm="0">
                                          <p:val>
                                            <p:strVal val="#ppt_x-0.25"/>
                                          </p:val>
                                        </p:tav>
                                        <p:tav tm="100000">
                                          <p:val>
                                            <p:strVal val="#ppt_x"/>
                                          </p:val>
                                        </p:tav>
                                      </p:tavLst>
                                    </p:anim>
                                    <p:anim calcmode="lin" valueType="num">
                                      <p:cBhvr>
                                        <p:cTn id="197" dur="664" tmFilter="0.0,0.0; 0.25,0.07; 0.50,0.2; 0.75,0.467; 1.0,1.0">
                                          <p:stCondLst>
                                            <p:cond delay="0"/>
                                          </p:stCondLst>
                                        </p:cTn>
                                        <p:tgtEl>
                                          <p:spTgt spid="2">
                                            <p:txEl>
                                              <p:pRg st="10" end="10"/>
                                            </p:txEl>
                                          </p:spTgt>
                                        </p:tgtEl>
                                        <p:attrNameLst>
                                          <p:attrName>ppt_y</p:attrName>
                                        </p:attrNameLst>
                                      </p:cBhvr>
                                      <p:tavLst>
                                        <p:tav tm="0" fmla="#ppt_y-sin(pi*$)/3">
                                          <p:val>
                                            <p:fltVal val="0.5"/>
                                          </p:val>
                                        </p:tav>
                                        <p:tav tm="100000">
                                          <p:val>
                                            <p:fltVal val="1"/>
                                          </p:val>
                                        </p:tav>
                                      </p:tavLst>
                                    </p:anim>
                                    <p:anim calcmode="lin" valueType="num">
                                      <p:cBhvr>
                                        <p:cTn id="198" dur="664" tmFilter="0, 0; 0.125,0.2665; 0.25,0.4; 0.375,0.465; 0.5,0.5;  0.625,0.535; 0.75,0.6; 0.875,0.7335; 1,1">
                                          <p:stCondLst>
                                            <p:cond delay="664"/>
                                          </p:stCondLst>
                                        </p:cTn>
                                        <p:tgtEl>
                                          <p:spTgt spid="2">
                                            <p:txEl>
                                              <p:pRg st="10" end="10"/>
                                            </p:txEl>
                                          </p:spTgt>
                                        </p:tgtEl>
                                        <p:attrNameLst>
                                          <p:attrName>ppt_y</p:attrName>
                                        </p:attrNameLst>
                                      </p:cBhvr>
                                      <p:tavLst>
                                        <p:tav tm="0" fmla="#ppt_y-sin(pi*$)/9">
                                          <p:val>
                                            <p:fltVal val="0"/>
                                          </p:val>
                                        </p:tav>
                                        <p:tav tm="100000">
                                          <p:val>
                                            <p:fltVal val="1"/>
                                          </p:val>
                                        </p:tav>
                                      </p:tavLst>
                                    </p:anim>
                                    <p:anim calcmode="lin" valueType="num">
                                      <p:cBhvr>
                                        <p:cTn id="199" dur="332" tmFilter="0, 0; 0.125,0.2665; 0.25,0.4; 0.375,0.465; 0.5,0.5;  0.625,0.535; 0.75,0.6; 0.875,0.7335; 1,1">
                                          <p:stCondLst>
                                            <p:cond delay="1324"/>
                                          </p:stCondLst>
                                        </p:cTn>
                                        <p:tgtEl>
                                          <p:spTgt spid="2">
                                            <p:txEl>
                                              <p:pRg st="10" end="10"/>
                                            </p:txEl>
                                          </p:spTgt>
                                        </p:tgtEl>
                                        <p:attrNameLst>
                                          <p:attrName>ppt_y</p:attrName>
                                        </p:attrNameLst>
                                      </p:cBhvr>
                                      <p:tavLst>
                                        <p:tav tm="0" fmla="#ppt_y-sin(pi*$)/27">
                                          <p:val>
                                            <p:fltVal val="0"/>
                                          </p:val>
                                        </p:tav>
                                        <p:tav tm="100000">
                                          <p:val>
                                            <p:fltVal val="1"/>
                                          </p:val>
                                        </p:tav>
                                      </p:tavLst>
                                    </p:anim>
                                    <p:anim calcmode="lin" valueType="num">
                                      <p:cBhvr>
                                        <p:cTn id="200" dur="164" tmFilter="0, 0; 0.125,0.2665; 0.25,0.4; 0.375,0.465; 0.5,0.5;  0.625,0.535; 0.75,0.6; 0.875,0.7335; 1,1">
                                          <p:stCondLst>
                                            <p:cond delay="1656"/>
                                          </p:stCondLst>
                                        </p:cTn>
                                        <p:tgtEl>
                                          <p:spTgt spid="2">
                                            <p:txEl>
                                              <p:pRg st="10" end="10"/>
                                            </p:txEl>
                                          </p:spTgt>
                                        </p:tgtEl>
                                        <p:attrNameLst>
                                          <p:attrName>ppt_y</p:attrName>
                                        </p:attrNameLst>
                                      </p:cBhvr>
                                      <p:tavLst>
                                        <p:tav tm="0" fmla="#ppt_y-sin(pi*$)/81">
                                          <p:val>
                                            <p:fltVal val="0"/>
                                          </p:val>
                                        </p:tav>
                                        <p:tav tm="100000">
                                          <p:val>
                                            <p:fltVal val="1"/>
                                          </p:val>
                                        </p:tav>
                                      </p:tavLst>
                                    </p:anim>
                                    <p:animScale>
                                      <p:cBhvr>
                                        <p:cTn id="201" dur="26">
                                          <p:stCondLst>
                                            <p:cond delay="650"/>
                                          </p:stCondLst>
                                        </p:cTn>
                                        <p:tgtEl>
                                          <p:spTgt spid="2">
                                            <p:txEl>
                                              <p:pRg st="10" end="10"/>
                                            </p:txEl>
                                          </p:spTgt>
                                        </p:tgtEl>
                                      </p:cBhvr>
                                      <p:to x="100000" y="60000"/>
                                    </p:animScale>
                                    <p:animScale>
                                      <p:cBhvr>
                                        <p:cTn id="202" dur="166" decel="50000">
                                          <p:stCondLst>
                                            <p:cond delay="676"/>
                                          </p:stCondLst>
                                        </p:cTn>
                                        <p:tgtEl>
                                          <p:spTgt spid="2">
                                            <p:txEl>
                                              <p:pRg st="10" end="10"/>
                                            </p:txEl>
                                          </p:spTgt>
                                        </p:tgtEl>
                                      </p:cBhvr>
                                      <p:to x="100000" y="100000"/>
                                    </p:animScale>
                                    <p:animScale>
                                      <p:cBhvr>
                                        <p:cTn id="203" dur="26">
                                          <p:stCondLst>
                                            <p:cond delay="1312"/>
                                          </p:stCondLst>
                                        </p:cTn>
                                        <p:tgtEl>
                                          <p:spTgt spid="2">
                                            <p:txEl>
                                              <p:pRg st="10" end="10"/>
                                            </p:txEl>
                                          </p:spTgt>
                                        </p:tgtEl>
                                      </p:cBhvr>
                                      <p:to x="100000" y="80000"/>
                                    </p:animScale>
                                    <p:animScale>
                                      <p:cBhvr>
                                        <p:cTn id="204" dur="166" decel="50000">
                                          <p:stCondLst>
                                            <p:cond delay="1338"/>
                                          </p:stCondLst>
                                        </p:cTn>
                                        <p:tgtEl>
                                          <p:spTgt spid="2">
                                            <p:txEl>
                                              <p:pRg st="10" end="10"/>
                                            </p:txEl>
                                          </p:spTgt>
                                        </p:tgtEl>
                                      </p:cBhvr>
                                      <p:to x="100000" y="100000"/>
                                    </p:animScale>
                                    <p:animScale>
                                      <p:cBhvr>
                                        <p:cTn id="205" dur="26">
                                          <p:stCondLst>
                                            <p:cond delay="1642"/>
                                          </p:stCondLst>
                                        </p:cTn>
                                        <p:tgtEl>
                                          <p:spTgt spid="2">
                                            <p:txEl>
                                              <p:pRg st="10" end="10"/>
                                            </p:txEl>
                                          </p:spTgt>
                                        </p:tgtEl>
                                      </p:cBhvr>
                                      <p:to x="100000" y="90000"/>
                                    </p:animScale>
                                    <p:animScale>
                                      <p:cBhvr>
                                        <p:cTn id="206" dur="166" decel="50000">
                                          <p:stCondLst>
                                            <p:cond delay="1668"/>
                                          </p:stCondLst>
                                        </p:cTn>
                                        <p:tgtEl>
                                          <p:spTgt spid="2">
                                            <p:txEl>
                                              <p:pRg st="10" end="10"/>
                                            </p:txEl>
                                          </p:spTgt>
                                        </p:tgtEl>
                                      </p:cBhvr>
                                      <p:to x="100000" y="100000"/>
                                    </p:animScale>
                                    <p:animScale>
                                      <p:cBhvr>
                                        <p:cTn id="207" dur="26">
                                          <p:stCondLst>
                                            <p:cond delay="1808"/>
                                          </p:stCondLst>
                                        </p:cTn>
                                        <p:tgtEl>
                                          <p:spTgt spid="2">
                                            <p:txEl>
                                              <p:pRg st="10" end="10"/>
                                            </p:txEl>
                                          </p:spTgt>
                                        </p:tgtEl>
                                      </p:cBhvr>
                                      <p:to x="100000" y="95000"/>
                                    </p:animScale>
                                    <p:animScale>
                                      <p:cBhvr>
                                        <p:cTn id="208" dur="166" decel="50000">
                                          <p:stCondLst>
                                            <p:cond delay="1834"/>
                                          </p:stCondLst>
                                        </p:cTn>
                                        <p:tgtEl>
                                          <p:spTgt spid="2">
                                            <p:txEl>
                                              <p:pRg st="10" end="1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10000"/>
          </a:bodyPr>
          <a:lstStyle/>
          <a:p>
            <a:r>
              <a:rPr lang="en-US" b="1" dirty="0" smtClean="0"/>
              <a:t>Navigation</a:t>
            </a:r>
            <a:endParaRPr lang="en-US" dirty="0" smtClean="0"/>
          </a:p>
          <a:p>
            <a:pPr marL="285750" indent="-285750">
              <a:buFont typeface="Arial" pitchFamily="34" charset="0"/>
              <a:buChar char="•"/>
            </a:pPr>
            <a:r>
              <a:rPr lang="en-US" dirty="0" smtClean="0"/>
              <a:t>GPS, LORAN, OMEGA (now-defunct) are affected by disrupting signal propagation</a:t>
            </a:r>
          </a:p>
          <a:p>
            <a:pPr marL="285750" indent="-285750">
              <a:buFont typeface="Arial" pitchFamily="34" charset="0"/>
              <a:buChar char="•"/>
            </a:pPr>
            <a:r>
              <a:rPr lang="en-US" dirty="0" smtClean="0"/>
              <a:t>GPS signals affected by rapid density changes in ionosphere</a:t>
            </a:r>
          </a:p>
          <a:p>
            <a:pPr marL="630238" lvl="2" indent="-285750"/>
            <a:r>
              <a:rPr lang="en-US" sz="1700" dirty="0" smtClean="0"/>
              <a:t>Causes signals to scintillate (like a twinkling star)</a:t>
            </a:r>
          </a:p>
          <a:p>
            <a:pPr marL="630238" lvl="2" indent="-285750"/>
            <a:r>
              <a:rPr lang="en-US" sz="1700" dirty="0"/>
              <a:t>Receiver Autonomous Integrity Monitoring (</a:t>
            </a:r>
            <a:r>
              <a:rPr lang="en-US" sz="1700" dirty="0" smtClean="0"/>
              <a:t>RAIM); developed to try to deal with conflicting or confusing signals</a:t>
            </a:r>
          </a:p>
          <a:p>
            <a:pPr marL="974725" lvl="4" indent="-285750"/>
            <a:r>
              <a:rPr lang="en-US" sz="1700" dirty="0" smtClean="0"/>
              <a:t>Assumes majority of satellites in GPS constellation are unperturbed</a:t>
            </a:r>
          </a:p>
          <a:p>
            <a:pPr marL="974725" lvl="4" indent="-285750"/>
            <a:r>
              <a:rPr lang="en-US" sz="1700" dirty="0" smtClean="0"/>
              <a:t>If majority of GPS constellation is perturbed (e.g. during a magnetic storm) then readings are still unreliable</a:t>
            </a:r>
          </a:p>
          <a:p>
            <a:pPr marL="285750" indent="-285750"/>
            <a:r>
              <a:rPr lang="en-US" b="1" dirty="0" smtClean="0"/>
              <a:t>Pipelines</a:t>
            </a:r>
            <a:endParaRPr lang="en-US" dirty="0" smtClean="0"/>
          </a:p>
          <a:p>
            <a:pPr marL="285750" indent="-285750">
              <a:buFont typeface="Arial" pitchFamily="34" charset="0"/>
              <a:buChar char="•"/>
            </a:pPr>
            <a:r>
              <a:rPr lang="en-US" dirty="0" smtClean="0"/>
              <a:t>Rapidly fluctuating magnetic fields can produce geomagnetically induced currents in the pipelines</a:t>
            </a:r>
          </a:p>
          <a:p>
            <a:pPr marL="630238" lvl="2" indent="-285750"/>
            <a:r>
              <a:rPr lang="en-US" sz="1700" dirty="0" smtClean="0"/>
              <a:t>Flow meters in the pipeline can transmit erroneous flow information</a:t>
            </a:r>
          </a:p>
          <a:p>
            <a:pPr marL="630238" lvl="2" indent="-285750"/>
            <a:r>
              <a:rPr lang="en-US" sz="1700" dirty="0" smtClean="0"/>
              <a:t>Corrosion rate of the pipeline is dramatically increased</a:t>
            </a:r>
          </a:p>
        </p:txBody>
      </p:sp>
      <p:sp>
        <p:nvSpPr>
          <p:cNvPr id="3" name="Title 2"/>
          <p:cNvSpPr>
            <a:spLocks noGrp="1"/>
          </p:cNvSpPr>
          <p:nvPr>
            <p:ph type="title"/>
          </p:nvPr>
        </p:nvSpPr>
        <p:spPr/>
        <p:txBody>
          <a:bodyPr>
            <a:normAutofit fontScale="90000"/>
          </a:bodyPr>
          <a:lstStyle/>
          <a:p>
            <a:r>
              <a:rPr lang="en-US" dirty="0"/>
              <a:t>Geomagnetic Storms and Infrastructure</a:t>
            </a:r>
          </a:p>
        </p:txBody>
      </p:sp>
    </p:spTree>
    <p:extLst>
      <p:ext uri="{BB962C8B-B14F-4D97-AF65-F5344CB8AC3E}">
        <p14:creationId xmlns:p14="http://schemas.microsoft.com/office/powerpoint/2010/main" val="99329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wipe(down)">
                                      <p:cBhvr>
                                        <p:cTn id="25" dur="580">
                                          <p:stCondLst>
                                            <p:cond delay="0"/>
                                          </p:stCondLst>
                                        </p:cTn>
                                        <p:tgtEl>
                                          <p:spTgt spid="2">
                                            <p:txEl>
                                              <p:pRg st="0" end="0"/>
                                            </p:txEl>
                                          </p:spTgt>
                                        </p:tgtEl>
                                      </p:cBhvr>
                                    </p:animEffect>
                                    <p:anim calcmode="lin" valueType="num">
                                      <p:cBhvr>
                                        <p:cTn id="26"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0" end="0"/>
                                            </p:txEl>
                                          </p:spTgt>
                                        </p:tgtEl>
                                      </p:cBhvr>
                                      <p:to x="100000" y="60000"/>
                                    </p:animScale>
                                    <p:animScale>
                                      <p:cBhvr>
                                        <p:cTn id="32" dur="166" decel="50000">
                                          <p:stCondLst>
                                            <p:cond delay="676"/>
                                          </p:stCondLst>
                                        </p:cTn>
                                        <p:tgtEl>
                                          <p:spTgt spid="2">
                                            <p:txEl>
                                              <p:pRg st="0" end="0"/>
                                            </p:txEl>
                                          </p:spTgt>
                                        </p:tgtEl>
                                      </p:cBhvr>
                                      <p:to x="100000" y="100000"/>
                                    </p:animScale>
                                    <p:animScale>
                                      <p:cBhvr>
                                        <p:cTn id="33" dur="26">
                                          <p:stCondLst>
                                            <p:cond delay="1312"/>
                                          </p:stCondLst>
                                        </p:cTn>
                                        <p:tgtEl>
                                          <p:spTgt spid="2">
                                            <p:txEl>
                                              <p:pRg st="0" end="0"/>
                                            </p:txEl>
                                          </p:spTgt>
                                        </p:tgtEl>
                                      </p:cBhvr>
                                      <p:to x="100000" y="80000"/>
                                    </p:animScale>
                                    <p:animScale>
                                      <p:cBhvr>
                                        <p:cTn id="34" dur="166" decel="50000">
                                          <p:stCondLst>
                                            <p:cond delay="1338"/>
                                          </p:stCondLst>
                                        </p:cTn>
                                        <p:tgtEl>
                                          <p:spTgt spid="2">
                                            <p:txEl>
                                              <p:pRg st="0" end="0"/>
                                            </p:txEl>
                                          </p:spTgt>
                                        </p:tgtEl>
                                      </p:cBhvr>
                                      <p:to x="100000" y="100000"/>
                                    </p:animScale>
                                    <p:animScale>
                                      <p:cBhvr>
                                        <p:cTn id="35" dur="26">
                                          <p:stCondLst>
                                            <p:cond delay="1642"/>
                                          </p:stCondLst>
                                        </p:cTn>
                                        <p:tgtEl>
                                          <p:spTgt spid="2">
                                            <p:txEl>
                                              <p:pRg st="0" end="0"/>
                                            </p:txEl>
                                          </p:spTgt>
                                        </p:tgtEl>
                                      </p:cBhvr>
                                      <p:to x="100000" y="90000"/>
                                    </p:animScale>
                                    <p:animScale>
                                      <p:cBhvr>
                                        <p:cTn id="36" dur="166" decel="50000">
                                          <p:stCondLst>
                                            <p:cond delay="1668"/>
                                          </p:stCondLst>
                                        </p:cTn>
                                        <p:tgtEl>
                                          <p:spTgt spid="2">
                                            <p:txEl>
                                              <p:pRg st="0" end="0"/>
                                            </p:txEl>
                                          </p:spTgt>
                                        </p:tgtEl>
                                      </p:cBhvr>
                                      <p:to x="100000" y="100000"/>
                                    </p:animScale>
                                    <p:animScale>
                                      <p:cBhvr>
                                        <p:cTn id="37" dur="26">
                                          <p:stCondLst>
                                            <p:cond delay="1808"/>
                                          </p:stCondLst>
                                        </p:cTn>
                                        <p:tgtEl>
                                          <p:spTgt spid="2">
                                            <p:txEl>
                                              <p:pRg st="0" end="0"/>
                                            </p:txEl>
                                          </p:spTgt>
                                        </p:tgtEl>
                                      </p:cBhvr>
                                      <p:to x="100000" y="95000"/>
                                    </p:animScale>
                                    <p:animScale>
                                      <p:cBhvr>
                                        <p:cTn id="38" dur="166" decel="50000">
                                          <p:stCondLst>
                                            <p:cond delay="1834"/>
                                          </p:stCondLst>
                                        </p:cTn>
                                        <p:tgtEl>
                                          <p:spTgt spid="2">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
                                            <p:txEl>
                                              <p:pRg st="1" end="1"/>
                                            </p:txEl>
                                          </p:spTgt>
                                        </p:tgtEl>
                                        <p:attrNameLst>
                                          <p:attrName>style.visibility</p:attrName>
                                        </p:attrNameLst>
                                      </p:cBhvr>
                                      <p:to>
                                        <p:strVal val="visible"/>
                                      </p:to>
                                    </p:set>
                                    <p:animEffect transition="in" filter="wipe(down)">
                                      <p:cBhvr>
                                        <p:cTn id="43" dur="580">
                                          <p:stCondLst>
                                            <p:cond delay="0"/>
                                          </p:stCondLst>
                                        </p:cTn>
                                        <p:tgtEl>
                                          <p:spTgt spid="2">
                                            <p:txEl>
                                              <p:pRg st="1" end="1"/>
                                            </p:txEl>
                                          </p:spTgt>
                                        </p:tgtEl>
                                      </p:cBhvr>
                                    </p:animEffect>
                                    <p:anim calcmode="lin" valueType="num">
                                      <p:cBhvr>
                                        <p:cTn id="44"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1" end="1"/>
                                            </p:txEl>
                                          </p:spTgt>
                                        </p:tgtEl>
                                      </p:cBhvr>
                                      <p:to x="100000" y="60000"/>
                                    </p:animScale>
                                    <p:animScale>
                                      <p:cBhvr>
                                        <p:cTn id="50" dur="166" decel="50000">
                                          <p:stCondLst>
                                            <p:cond delay="676"/>
                                          </p:stCondLst>
                                        </p:cTn>
                                        <p:tgtEl>
                                          <p:spTgt spid="2">
                                            <p:txEl>
                                              <p:pRg st="1" end="1"/>
                                            </p:txEl>
                                          </p:spTgt>
                                        </p:tgtEl>
                                      </p:cBhvr>
                                      <p:to x="100000" y="100000"/>
                                    </p:animScale>
                                    <p:animScale>
                                      <p:cBhvr>
                                        <p:cTn id="51" dur="26">
                                          <p:stCondLst>
                                            <p:cond delay="1312"/>
                                          </p:stCondLst>
                                        </p:cTn>
                                        <p:tgtEl>
                                          <p:spTgt spid="2">
                                            <p:txEl>
                                              <p:pRg st="1" end="1"/>
                                            </p:txEl>
                                          </p:spTgt>
                                        </p:tgtEl>
                                      </p:cBhvr>
                                      <p:to x="100000" y="80000"/>
                                    </p:animScale>
                                    <p:animScale>
                                      <p:cBhvr>
                                        <p:cTn id="52" dur="166" decel="50000">
                                          <p:stCondLst>
                                            <p:cond delay="1338"/>
                                          </p:stCondLst>
                                        </p:cTn>
                                        <p:tgtEl>
                                          <p:spTgt spid="2">
                                            <p:txEl>
                                              <p:pRg st="1" end="1"/>
                                            </p:txEl>
                                          </p:spTgt>
                                        </p:tgtEl>
                                      </p:cBhvr>
                                      <p:to x="100000" y="100000"/>
                                    </p:animScale>
                                    <p:animScale>
                                      <p:cBhvr>
                                        <p:cTn id="53" dur="26">
                                          <p:stCondLst>
                                            <p:cond delay="1642"/>
                                          </p:stCondLst>
                                        </p:cTn>
                                        <p:tgtEl>
                                          <p:spTgt spid="2">
                                            <p:txEl>
                                              <p:pRg st="1" end="1"/>
                                            </p:txEl>
                                          </p:spTgt>
                                        </p:tgtEl>
                                      </p:cBhvr>
                                      <p:to x="100000" y="90000"/>
                                    </p:animScale>
                                    <p:animScale>
                                      <p:cBhvr>
                                        <p:cTn id="54" dur="166" decel="50000">
                                          <p:stCondLst>
                                            <p:cond delay="1668"/>
                                          </p:stCondLst>
                                        </p:cTn>
                                        <p:tgtEl>
                                          <p:spTgt spid="2">
                                            <p:txEl>
                                              <p:pRg st="1" end="1"/>
                                            </p:txEl>
                                          </p:spTgt>
                                        </p:tgtEl>
                                      </p:cBhvr>
                                      <p:to x="100000" y="100000"/>
                                    </p:animScale>
                                    <p:animScale>
                                      <p:cBhvr>
                                        <p:cTn id="55" dur="26">
                                          <p:stCondLst>
                                            <p:cond delay="1808"/>
                                          </p:stCondLst>
                                        </p:cTn>
                                        <p:tgtEl>
                                          <p:spTgt spid="2">
                                            <p:txEl>
                                              <p:pRg st="1" end="1"/>
                                            </p:txEl>
                                          </p:spTgt>
                                        </p:tgtEl>
                                      </p:cBhvr>
                                      <p:to x="100000" y="95000"/>
                                    </p:animScale>
                                    <p:animScale>
                                      <p:cBhvr>
                                        <p:cTn id="56" dur="166" decel="50000">
                                          <p:stCondLst>
                                            <p:cond delay="1834"/>
                                          </p:stCondLst>
                                        </p:cTn>
                                        <p:tgtEl>
                                          <p:spTgt spid="2">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Effect transition="in" filter="wipe(down)">
                                      <p:cBhvr>
                                        <p:cTn id="61" dur="580">
                                          <p:stCondLst>
                                            <p:cond delay="0"/>
                                          </p:stCondLst>
                                        </p:cTn>
                                        <p:tgtEl>
                                          <p:spTgt spid="2">
                                            <p:txEl>
                                              <p:pRg st="2" end="2"/>
                                            </p:txEl>
                                          </p:spTgt>
                                        </p:tgtEl>
                                      </p:cBhvr>
                                    </p:animEffect>
                                    <p:anim calcmode="lin" valueType="num">
                                      <p:cBhvr>
                                        <p:cTn id="62"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
                                            <p:txEl>
                                              <p:pRg st="2" end="2"/>
                                            </p:txEl>
                                          </p:spTgt>
                                        </p:tgtEl>
                                      </p:cBhvr>
                                      <p:to x="100000" y="60000"/>
                                    </p:animScale>
                                    <p:animScale>
                                      <p:cBhvr>
                                        <p:cTn id="68" dur="166" decel="50000">
                                          <p:stCondLst>
                                            <p:cond delay="676"/>
                                          </p:stCondLst>
                                        </p:cTn>
                                        <p:tgtEl>
                                          <p:spTgt spid="2">
                                            <p:txEl>
                                              <p:pRg st="2" end="2"/>
                                            </p:txEl>
                                          </p:spTgt>
                                        </p:tgtEl>
                                      </p:cBhvr>
                                      <p:to x="100000" y="100000"/>
                                    </p:animScale>
                                    <p:animScale>
                                      <p:cBhvr>
                                        <p:cTn id="69" dur="26">
                                          <p:stCondLst>
                                            <p:cond delay="1312"/>
                                          </p:stCondLst>
                                        </p:cTn>
                                        <p:tgtEl>
                                          <p:spTgt spid="2">
                                            <p:txEl>
                                              <p:pRg st="2" end="2"/>
                                            </p:txEl>
                                          </p:spTgt>
                                        </p:tgtEl>
                                      </p:cBhvr>
                                      <p:to x="100000" y="80000"/>
                                    </p:animScale>
                                    <p:animScale>
                                      <p:cBhvr>
                                        <p:cTn id="70" dur="166" decel="50000">
                                          <p:stCondLst>
                                            <p:cond delay="1338"/>
                                          </p:stCondLst>
                                        </p:cTn>
                                        <p:tgtEl>
                                          <p:spTgt spid="2">
                                            <p:txEl>
                                              <p:pRg st="2" end="2"/>
                                            </p:txEl>
                                          </p:spTgt>
                                        </p:tgtEl>
                                      </p:cBhvr>
                                      <p:to x="100000" y="100000"/>
                                    </p:animScale>
                                    <p:animScale>
                                      <p:cBhvr>
                                        <p:cTn id="71" dur="26">
                                          <p:stCondLst>
                                            <p:cond delay="1642"/>
                                          </p:stCondLst>
                                        </p:cTn>
                                        <p:tgtEl>
                                          <p:spTgt spid="2">
                                            <p:txEl>
                                              <p:pRg st="2" end="2"/>
                                            </p:txEl>
                                          </p:spTgt>
                                        </p:tgtEl>
                                      </p:cBhvr>
                                      <p:to x="100000" y="90000"/>
                                    </p:animScale>
                                    <p:animScale>
                                      <p:cBhvr>
                                        <p:cTn id="72" dur="166" decel="50000">
                                          <p:stCondLst>
                                            <p:cond delay="1668"/>
                                          </p:stCondLst>
                                        </p:cTn>
                                        <p:tgtEl>
                                          <p:spTgt spid="2">
                                            <p:txEl>
                                              <p:pRg st="2" end="2"/>
                                            </p:txEl>
                                          </p:spTgt>
                                        </p:tgtEl>
                                      </p:cBhvr>
                                      <p:to x="100000" y="100000"/>
                                    </p:animScale>
                                    <p:animScale>
                                      <p:cBhvr>
                                        <p:cTn id="73" dur="26">
                                          <p:stCondLst>
                                            <p:cond delay="1808"/>
                                          </p:stCondLst>
                                        </p:cTn>
                                        <p:tgtEl>
                                          <p:spTgt spid="2">
                                            <p:txEl>
                                              <p:pRg st="2" end="2"/>
                                            </p:txEl>
                                          </p:spTgt>
                                        </p:tgtEl>
                                      </p:cBhvr>
                                      <p:to x="100000" y="95000"/>
                                    </p:animScale>
                                    <p:animScale>
                                      <p:cBhvr>
                                        <p:cTn id="74" dur="166" decel="50000">
                                          <p:stCondLst>
                                            <p:cond delay="1834"/>
                                          </p:stCondLst>
                                        </p:cTn>
                                        <p:tgtEl>
                                          <p:spTgt spid="2">
                                            <p:txEl>
                                              <p:pRg st="2" end="2"/>
                                            </p:txEl>
                                          </p:spTgt>
                                        </p:tgtEl>
                                      </p:cBhvr>
                                      <p:to x="100000" y="100000"/>
                                    </p:animScale>
                                  </p:childTnLst>
                                </p:cTn>
                              </p:par>
                              <p:par>
                                <p:cTn id="75" presetID="26" presetClass="entr" presetSubtype="0" fill="hold" grpId="0" nodeType="withEffect">
                                  <p:stCondLst>
                                    <p:cond delay="0"/>
                                  </p:stCondLst>
                                  <p:childTnLst>
                                    <p:set>
                                      <p:cBhvr>
                                        <p:cTn id="76" dur="1" fill="hold">
                                          <p:stCondLst>
                                            <p:cond delay="0"/>
                                          </p:stCondLst>
                                        </p:cTn>
                                        <p:tgtEl>
                                          <p:spTgt spid="2">
                                            <p:txEl>
                                              <p:pRg st="3" end="3"/>
                                            </p:txEl>
                                          </p:spTgt>
                                        </p:tgtEl>
                                        <p:attrNameLst>
                                          <p:attrName>style.visibility</p:attrName>
                                        </p:attrNameLst>
                                      </p:cBhvr>
                                      <p:to>
                                        <p:strVal val="visible"/>
                                      </p:to>
                                    </p:set>
                                    <p:animEffect transition="in" filter="wipe(down)">
                                      <p:cBhvr>
                                        <p:cTn id="77" dur="580">
                                          <p:stCondLst>
                                            <p:cond delay="0"/>
                                          </p:stCondLst>
                                        </p:cTn>
                                        <p:tgtEl>
                                          <p:spTgt spid="2">
                                            <p:txEl>
                                              <p:pRg st="3" end="3"/>
                                            </p:txEl>
                                          </p:spTgt>
                                        </p:tgtEl>
                                      </p:cBhvr>
                                    </p:animEffect>
                                    <p:anim calcmode="lin" valueType="num">
                                      <p:cBhvr>
                                        <p:cTn id="78"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83" dur="26">
                                          <p:stCondLst>
                                            <p:cond delay="650"/>
                                          </p:stCondLst>
                                        </p:cTn>
                                        <p:tgtEl>
                                          <p:spTgt spid="2">
                                            <p:txEl>
                                              <p:pRg st="3" end="3"/>
                                            </p:txEl>
                                          </p:spTgt>
                                        </p:tgtEl>
                                      </p:cBhvr>
                                      <p:to x="100000" y="60000"/>
                                    </p:animScale>
                                    <p:animScale>
                                      <p:cBhvr>
                                        <p:cTn id="84" dur="166" decel="50000">
                                          <p:stCondLst>
                                            <p:cond delay="676"/>
                                          </p:stCondLst>
                                        </p:cTn>
                                        <p:tgtEl>
                                          <p:spTgt spid="2">
                                            <p:txEl>
                                              <p:pRg st="3" end="3"/>
                                            </p:txEl>
                                          </p:spTgt>
                                        </p:tgtEl>
                                      </p:cBhvr>
                                      <p:to x="100000" y="100000"/>
                                    </p:animScale>
                                    <p:animScale>
                                      <p:cBhvr>
                                        <p:cTn id="85" dur="26">
                                          <p:stCondLst>
                                            <p:cond delay="1312"/>
                                          </p:stCondLst>
                                        </p:cTn>
                                        <p:tgtEl>
                                          <p:spTgt spid="2">
                                            <p:txEl>
                                              <p:pRg st="3" end="3"/>
                                            </p:txEl>
                                          </p:spTgt>
                                        </p:tgtEl>
                                      </p:cBhvr>
                                      <p:to x="100000" y="80000"/>
                                    </p:animScale>
                                    <p:animScale>
                                      <p:cBhvr>
                                        <p:cTn id="86" dur="166" decel="50000">
                                          <p:stCondLst>
                                            <p:cond delay="1338"/>
                                          </p:stCondLst>
                                        </p:cTn>
                                        <p:tgtEl>
                                          <p:spTgt spid="2">
                                            <p:txEl>
                                              <p:pRg st="3" end="3"/>
                                            </p:txEl>
                                          </p:spTgt>
                                        </p:tgtEl>
                                      </p:cBhvr>
                                      <p:to x="100000" y="100000"/>
                                    </p:animScale>
                                    <p:animScale>
                                      <p:cBhvr>
                                        <p:cTn id="87" dur="26">
                                          <p:stCondLst>
                                            <p:cond delay="1642"/>
                                          </p:stCondLst>
                                        </p:cTn>
                                        <p:tgtEl>
                                          <p:spTgt spid="2">
                                            <p:txEl>
                                              <p:pRg st="3" end="3"/>
                                            </p:txEl>
                                          </p:spTgt>
                                        </p:tgtEl>
                                      </p:cBhvr>
                                      <p:to x="100000" y="90000"/>
                                    </p:animScale>
                                    <p:animScale>
                                      <p:cBhvr>
                                        <p:cTn id="88" dur="166" decel="50000">
                                          <p:stCondLst>
                                            <p:cond delay="1668"/>
                                          </p:stCondLst>
                                        </p:cTn>
                                        <p:tgtEl>
                                          <p:spTgt spid="2">
                                            <p:txEl>
                                              <p:pRg st="3" end="3"/>
                                            </p:txEl>
                                          </p:spTgt>
                                        </p:tgtEl>
                                      </p:cBhvr>
                                      <p:to x="100000" y="100000"/>
                                    </p:animScale>
                                    <p:animScale>
                                      <p:cBhvr>
                                        <p:cTn id="89" dur="26">
                                          <p:stCondLst>
                                            <p:cond delay="1808"/>
                                          </p:stCondLst>
                                        </p:cTn>
                                        <p:tgtEl>
                                          <p:spTgt spid="2">
                                            <p:txEl>
                                              <p:pRg st="3" end="3"/>
                                            </p:txEl>
                                          </p:spTgt>
                                        </p:tgtEl>
                                      </p:cBhvr>
                                      <p:to x="100000" y="95000"/>
                                    </p:animScale>
                                    <p:animScale>
                                      <p:cBhvr>
                                        <p:cTn id="90" dur="166" decel="50000">
                                          <p:stCondLst>
                                            <p:cond delay="1834"/>
                                          </p:stCondLst>
                                        </p:cTn>
                                        <p:tgtEl>
                                          <p:spTgt spid="2">
                                            <p:txEl>
                                              <p:pRg st="3" end="3"/>
                                            </p:txEl>
                                          </p:spTgt>
                                        </p:tgtEl>
                                      </p:cBhvr>
                                      <p:to x="100000" y="100000"/>
                                    </p:animScale>
                                  </p:childTnLst>
                                </p:cTn>
                              </p:par>
                              <p:par>
                                <p:cTn id="91" presetID="26" presetClass="entr" presetSubtype="0" fill="hold" grpId="0" nodeType="with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down)">
                                      <p:cBhvr>
                                        <p:cTn id="93" dur="580">
                                          <p:stCondLst>
                                            <p:cond delay="0"/>
                                          </p:stCondLst>
                                        </p:cTn>
                                        <p:tgtEl>
                                          <p:spTgt spid="2">
                                            <p:txEl>
                                              <p:pRg st="4" end="4"/>
                                            </p:txEl>
                                          </p:spTgt>
                                        </p:tgtEl>
                                      </p:cBhvr>
                                    </p:animEffect>
                                    <p:anim calcmode="lin" valueType="num">
                                      <p:cBhvr>
                                        <p:cTn id="94"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99" dur="26">
                                          <p:stCondLst>
                                            <p:cond delay="650"/>
                                          </p:stCondLst>
                                        </p:cTn>
                                        <p:tgtEl>
                                          <p:spTgt spid="2">
                                            <p:txEl>
                                              <p:pRg st="4" end="4"/>
                                            </p:txEl>
                                          </p:spTgt>
                                        </p:tgtEl>
                                      </p:cBhvr>
                                      <p:to x="100000" y="60000"/>
                                    </p:animScale>
                                    <p:animScale>
                                      <p:cBhvr>
                                        <p:cTn id="100" dur="166" decel="50000">
                                          <p:stCondLst>
                                            <p:cond delay="676"/>
                                          </p:stCondLst>
                                        </p:cTn>
                                        <p:tgtEl>
                                          <p:spTgt spid="2">
                                            <p:txEl>
                                              <p:pRg st="4" end="4"/>
                                            </p:txEl>
                                          </p:spTgt>
                                        </p:tgtEl>
                                      </p:cBhvr>
                                      <p:to x="100000" y="100000"/>
                                    </p:animScale>
                                    <p:animScale>
                                      <p:cBhvr>
                                        <p:cTn id="101" dur="26">
                                          <p:stCondLst>
                                            <p:cond delay="1312"/>
                                          </p:stCondLst>
                                        </p:cTn>
                                        <p:tgtEl>
                                          <p:spTgt spid="2">
                                            <p:txEl>
                                              <p:pRg st="4" end="4"/>
                                            </p:txEl>
                                          </p:spTgt>
                                        </p:tgtEl>
                                      </p:cBhvr>
                                      <p:to x="100000" y="80000"/>
                                    </p:animScale>
                                    <p:animScale>
                                      <p:cBhvr>
                                        <p:cTn id="102" dur="166" decel="50000">
                                          <p:stCondLst>
                                            <p:cond delay="1338"/>
                                          </p:stCondLst>
                                        </p:cTn>
                                        <p:tgtEl>
                                          <p:spTgt spid="2">
                                            <p:txEl>
                                              <p:pRg st="4" end="4"/>
                                            </p:txEl>
                                          </p:spTgt>
                                        </p:tgtEl>
                                      </p:cBhvr>
                                      <p:to x="100000" y="100000"/>
                                    </p:animScale>
                                    <p:animScale>
                                      <p:cBhvr>
                                        <p:cTn id="103" dur="26">
                                          <p:stCondLst>
                                            <p:cond delay="1642"/>
                                          </p:stCondLst>
                                        </p:cTn>
                                        <p:tgtEl>
                                          <p:spTgt spid="2">
                                            <p:txEl>
                                              <p:pRg st="4" end="4"/>
                                            </p:txEl>
                                          </p:spTgt>
                                        </p:tgtEl>
                                      </p:cBhvr>
                                      <p:to x="100000" y="90000"/>
                                    </p:animScale>
                                    <p:animScale>
                                      <p:cBhvr>
                                        <p:cTn id="104" dur="166" decel="50000">
                                          <p:stCondLst>
                                            <p:cond delay="1668"/>
                                          </p:stCondLst>
                                        </p:cTn>
                                        <p:tgtEl>
                                          <p:spTgt spid="2">
                                            <p:txEl>
                                              <p:pRg st="4" end="4"/>
                                            </p:txEl>
                                          </p:spTgt>
                                        </p:tgtEl>
                                      </p:cBhvr>
                                      <p:to x="100000" y="100000"/>
                                    </p:animScale>
                                    <p:animScale>
                                      <p:cBhvr>
                                        <p:cTn id="105" dur="26">
                                          <p:stCondLst>
                                            <p:cond delay="1808"/>
                                          </p:stCondLst>
                                        </p:cTn>
                                        <p:tgtEl>
                                          <p:spTgt spid="2">
                                            <p:txEl>
                                              <p:pRg st="4" end="4"/>
                                            </p:txEl>
                                          </p:spTgt>
                                        </p:tgtEl>
                                      </p:cBhvr>
                                      <p:to x="100000" y="95000"/>
                                    </p:animScale>
                                    <p:animScale>
                                      <p:cBhvr>
                                        <p:cTn id="106" dur="166" decel="50000">
                                          <p:stCondLst>
                                            <p:cond delay="1834"/>
                                          </p:stCondLst>
                                        </p:cTn>
                                        <p:tgtEl>
                                          <p:spTgt spid="2">
                                            <p:txEl>
                                              <p:pRg st="4" end="4"/>
                                            </p:txEl>
                                          </p:spTgt>
                                        </p:tgtEl>
                                      </p:cBhvr>
                                      <p:to x="100000" y="100000"/>
                                    </p:animScale>
                                  </p:childTnLst>
                                </p:cTn>
                              </p:par>
                              <p:par>
                                <p:cTn id="107" presetID="26" presetClass="entr" presetSubtype="0" fill="hold" grpId="0" nodeType="withEffect">
                                  <p:stCondLst>
                                    <p:cond delay="0"/>
                                  </p:stCondLst>
                                  <p:childTnLst>
                                    <p:set>
                                      <p:cBhvr>
                                        <p:cTn id="108" dur="1" fill="hold">
                                          <p:stCondLst>
                                            <p:cond delay="0"/>
                                          </p:stCondLst>
                                        </p:cTn>
                                        <p:tgtEl>
                                          <p:spTgt spid="2">
                                            <p:txEl>
                                              <p:pRg st="5" end="5"/>
                                            </p:txEl>
                                          </p:spTgt>
                                        </p:tgtEl>
                                        <p:attrNameLst>
                                          <p:attrName>style.visibility</p:attrName>
                                        </p:attrNameLst>
                                      </p:cBhvr>
                                      <p:to>
                                        <p:strVal val="visible"/>
                                      </p:to>
                                    </p:set>
                                    <p:animEffect transition="in" filter="wipe(down)">
                                      <p:cBhvr>
                                        <p:cTn id="109" dur="580">
                                          <p:stCondLst>
                                            <p:cond delay="0"/>
                                          </p:stCondLst>
                                        </p:cTn>
                                        <p:tgtEl>
                                          <p:spTgt spid="2">
                                            <p:txEl>
                                              <p:pRg st="5" end="5"/>
                                            </p:txEl>
                                          </p:spTgt>
                                        </p:tgtEl>
                                      </p:cBhvr>
                                    </p:animEffect>
                                    <p:anim calcmode="lin" valueType="num">
                                      <p:cBhvr>
                                        <p:cTn id="110" dur="1822" tmFilter="0,0; 0.14,0.36; 0.43,0.73; 0.71,0.91; 1.0,1.0">
                                          <p:stCondLst>
                                            <p:cond delay="0"/>
                                          </p:stCondLst>
                                        </p:cTn>
                                        <p:tgtEl>
                                          <p:spTgt spid="2">
                                            <p:txEl>
                                              <p:pRg st="5" end="5"/>
                                            </p:txEl>
                                          </p:spTgt>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2">
                                            <p:txEl>
                                              <p:pRg st="5" end="5"/>
                                            </p:txEl>
                                          </p:spTgt>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2">
                                            <p:txEl>
                                              <p:pRg st="5" end="5"/>
                                            </p:txEl>
                                          </p:spTgt>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2">
                                            <p:txEl>
                                              <p:pRg st="5" end="5"/>
                                            </p:txEl>
                                          </p:spTgt>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2">
                                            <p:txEl>
                                              <p:pRg st="5" end="5"/>
                                            </p:txEl>
                                          </p:spTgt>
                                        </p:tgtEl>
                                        <p:attrNameLst>
                                          <p:attrName>ppt_y</p:attrName>
                                        </p:attrNameLst>
                                      </p:cBhvr>
                                      <p:tavLst>
                                        <p:tav tm="0" fmla="#ppt_y-sin(pi*$)/81">
                                          <p:val>
                                            <p:fltVal val="0"/>
                                          </p:val>
                                        </p:tav>
                                        <p:tav tm="100000">
                                          <p:val>
                                            <p:fltVal val="1"/>
                                          </p:val>
                                        </p:tav>
                                      </p:tavLst>
                                    </p:anim>
                                    <p:animScale>
                                      <p:cBhvr>
                                        <p:cTn id="115" dur="26">
                                          <p:stCondLst>
                                            <p:cond delay="650"/>
                                          </p:stCondLst>
                                        </p:cTn>
                                        <p:tgtEl>
                                          <p:spTgt spid="2">
                                            <p:txEl>
                                              <p:pRg st="5" end="5"/>
                                            </p:txEl>
                                          </p:spTgt>
                                        </p:tgtEl>
                                      </p:cBhvr>
                                      <p:to x="100000" y="60000"/>
                                    </p:animScale>
                                    <p:animScale>
                                      <p:cBhvr>
                                        <p:cTn id="116" dur="166" decel="50000">
                                          <p:stCondLst>
                                            <p:cond delay="676"/>
                                          </p:stCondLst>
                                        </p:cTn>
                                        <p:tgtEl>
                                          <p:spTgt spid="2">
                                            <p:txEl>
                                              <p:pRg st="5" end="5"/>
                                            </p:txEl>
                                          </p:spTgt>
                                        </p:tgtEl>
                                      </p:cBhvr>
                                      <p:to x="100000" y="100000"/>
                                    </p:animScale>
                                    <p:animScale>
                                      <p:cBhvr>
                                        <p:cTn id="117" dur="26">
                                          <p:stCondLst>
                                            <p:cond delay="1312"/>
                                          </p:stCondLst>
                                        </p:cTn>
                                        <p:tgtEl>
                                          <p:spTgt spid="2">
                                            <p:txEl>
                                              <p:pRg st="5" end="5"/>
                                            </p:txEl>
                                          </p:spTgt>
                                        </p:tgtEl>
                                      </p:cBhvr>
                                      <p:to x="100000" y="80000"/>
                                    </p:animScale>
                                    <p:animScale>
                                      <p:cBhvr>
                                        <p:cTn id="118" dur="166" decel="50000">
                                          <p:stCondLst>
                                            <p:cond delay="1338"/>
                                          </p:stCondLst>
                                        </p:cTn>
                                        <p:tgtEl>
                                          <p:spTgt spid="2">
                                            <p:txEl>
                                              <p:pRg st="5" end="5"/>
                                            </p:txEl>
                                          </p:spTgt>
                                        </p:tgtEl>
                                      </p:cBhvr>
                                      <p:to x="100000" y="100000"/>
                                    </p:animScale>
                                    <p:animScale>
                                      <p:cBhvr>
                                        <p:cTn id="119" dur="26">
                                          <p:stCondLst>
                                            <p:cond delay="1642"/>
                                          </p:stCondLst>
                                        </p:cTn>
                                        <p:tgtEl>
                                          <p:spTgt spid="2">
                                            <p:txEl>
                                              <p:pRg st="5" end="5"/>
                                            </p:txEl>
                                          </p:spTgt>
                                        </p:tgtEl>
                                      </p:cBhvr>
                                      <p:to x="100000" y="90000"/>
                                    </p:animScale>
                                    <p:animScale>
                                      <p:cBhvr>
                                        <p:cTn id="120" dur="166" decel="50000">
                                          <p:stCondLst>
                                            <p:cond delay="1668"/>
                                          </p:stCondLst>
                                        </p:cTn>
                                        <p:tgtEl>
                                          <p:spTgt spid="2">
                                            <p:txEl>
                                              <p:pRg st="5" end="5"/>
                                            </p:txEl>
                                          </p:spTgt>
                                        </p:tgtEl>
                                      </p:cBhvr>
                                      <p:to x="100000" y="100000"/>
                                    </p:animScale>
                                    <p:animScale>
                                      <p:cBhvr>
                                        <p:cTn id="121" dur="26">
                                          <p:stCondLst>
                                            <p:cond delay="1808"/>
                                          </p:stCondLst>
                                        </p:cTn>
                                        <p:tgtEl>
                                          <p:spTgt spid="2">
                                            <p:txEl>
                                              <p:pRg st="5" end="5"/>
                                            </p:txEl>
                                          </p:spTgt>
                                        </p:tgtEl>
                                      </p:cBhvr>
                                      <p:to x="100000" y="95000"/>
                                    </p:animScale>
                                    <p:animScale>
                                      <p:cBhvr>
                                        <p:cTn id="122" dur="166" decel="50000">
                                          <p:stCondLst>
                                            <p:cond delay="1834"/>
                                          </p:stCondLst>
                                        </p:cTn>
                                        <p:tgtEl>
                                          <p:spTgt spid="2">
                                            <p:txEl>
                                              <p:pRg st="5" end="5"/>
                                            </p:txEl>
                                          </p:spTgt>
                                        </p:tgtEl>
                                      </p:cBhvr>
                                      <p:to x="100000" y="100000"/>
                                    </p:animScale>
                                  </p:childTnLst>
                                </p:cTn>
                              </p:par>
                              <p:par>
                                <p:cTn id="123" presetID="26" presetClass="entr" presetSubtype="0" fill="hold" grpId="0" nodeType="withEffect">
                                  <p:stCondLst>
                                    <p:cond delay="0"/>
                                  </p:stCondLst>
                                  <p:childTnLst>
                                    <p:set>
                                      <p:cBhvr>
                                        <p:cTn id="124" dur="1" fill="hold">
                                          <p:stCondLst>
                                            <p:cond delay="0"/>
                                          </p:stCondLst>
                                        </p:cTn>
                                        <p:tgtEl>
                                          <p:spTgt spid="2">
                                            <p:txEl>
                                              <p:pRg st="6" end="6"/>
                                            </p:txEl>
                                          </p:spTgt>
                                        </p:tgtEl>
                                        <p:attrNameLst>
                                          <p:attrName>style.visibility</p:attrName>
                                        </p:attrNameLst>
                                      </p:cBhvr>
                                      <p:to>
                                        <p:strVal val="visible"/>
                                      </p:to>
                                    </p:set>
                                    <p:animEffect transition="in" filter="wipe(down)">
                                      <p:cBhvr>
                                        <p:cTn id="125" dur="580">
                                          <p:stCondLst>
                                            <p:cond delay="0"/>
                                          </p:stCondLst>
                                        </p:cTn>
                                        <p:tgtEl>
                                          <p:spTgt spid="2">
                                            <p:txEl>
                                              <p:pRg st="6" end="6"/>
                                            </p:txEl>
                                          </p:spTgt>
                                        </p:tgtEl>
                                      </p:cBhvr>
                                    </p:animEffect>
                                    <p:anim calcmode="lin" valueType="num">
                                      <p:cBhvr>
                                        <p:cTn id="126" dur="1822" tmFilter="0,0; 0.14,0.36; 0.43,0.73; 0.71,0.91; 1.0,1.0">
                                          <p:stCondLst>
                                            <p:cond delay="0"/>
                                          </p:stCondLst>
                                        </p:cTn>
                                        <p:tgtEl>
                                          <p:spTgt spid="2">
                                            <p:txEl>
                                              <p:pRg st="6" end="6"/>
                                            </p:txEl>
                                          </p:spTgt>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2">
                                            <p:txEl>
                                              <p:pRg st="6" end="6"/>
                                            </p:txEl>
                                          </p:spTgt>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2">
                                            <p:txEl>
                                              <p:pRg st="6" end="6"/>
                                            </p:txEl>
                                          </p:spTgt>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2">
                                            <p:txEl>
                                              <p:pRg st="6" end="6"/>
                                            </p:txEl>
                                          </p:spTgt>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2">
                                            <p:txEl>
                                              <p:pRg st="6" end="6"/>
                                            </p:txEl>
                                          </p:spTgt>
                                        </p:tgtEl>
                                        <p:attrNameLst>
                                          <p:attrName>ppt_y</p:attrName>
                                        </p:attrNameLst>
                                      </p:cBhvr>
                                      <p:tavLst>
                                        <p:tav tm="0" fmla="#ppt_y-sin(pi*$)/81">
                                          <p:val>
                                            <p:fltVal val="0"/>
                                          </p:val>
                                        </p:tav>
                                        <p:tav tm="100000">
                                          <p:val>
                                            <p:fltVal val="1"/>
                                          </p:val>
                                        </p:tav>
                                      </p:tavLst>
                                    </p:anim>
                                    <p:animScale>
                                      <p:cBhvr>
                                        <p:cTn id="131" dur="26">
                                          <p:stCondLst>
                                            <p:cond delay="650"/>
                                          </p:stCondLst>
                                        </p:cTn>
                                        <p:tgtEl>
                                          <p:spTgt spid="2">
                                            <p:txEl>
                                              <p:pRg st="6" end="6"/>
                                            </p:txEl>
                                          </p:spTgt>
                                        </p:tgtEl>
                                      </p:cBhvr>
                                      <p:to x="100000" y="60000"/>
                                    </p:animScale>
                                    <p:animScale>
                                      <p:cBhvr>
                                        <p:cTn id="132" dur="166" decel="50000">
                                          <p:stCondLst>
                                            <p:cond delay="676"/>
                                          </p:stCondLst>
                                        </p:cTn>
                                        <p:tgtEl>
                                          <p:spTgt spid="2">
                                            <p:txEl>
                                              <p:pRg st="6" end="6"/>
                                            </p:txEl>
                                          </p:spTgt>
                                        </p:tgtEl>
                                      </p:cBhvr>
                                      <p:to x="100000" y="100000"/>
                                    </p:animScale>
                                    <p:animScale>
                                      <p:cBhvr>
                                        <p:cTn id="133" dur="26">
                                          <p:stCondLst>
                                            <p:cond delay="1312"/>
                                          </p:stCondLst>
                                        </p:cTn>
                                        <p:tgtEl>
                                          <p:spTgt spid="2">
                                            <p:txEl>
                                              <p:pRg st="6" end="6"/>
                                            </p:txEl>
                                          </p:spTgt>
                                        </p:tgtEl>
                                      </p:cBhvr>
                                      <p:to x="100000" y="80000"/>
                                    </p:animScale>
                                    <p:animScale>
                                      <p:cBhvr>
                                        <p:cTn id="134" dur="166" decel="50000">
                                          <p:stCondLst>
                                            <p:cond delay="1338"/>
                                          </p:stCondLst>
                                        </p:cTn>
                                        <p:tgtEl>
                                          <p:spTgt spid="2">
                                            <p:txEl>
                                              <p:pRg st="6" end="6"/>
                                            </p:txEl>
                                          </p:spTgt>
                                        </p:tgtEl>
                                      </p:cBhvr>
                                      <p:to x="100000" y="100000"/>
                                    </p:animScale>
                                    <p:animScale>
                                      <p:cBhvr>
                                        <p:cTn id="135" dur="26">
                                          <p:stCondLst>
                                            <p:cond delay="1642"/>
                                          </p:stCondLst>
                                        </p:cTn>
                                        <p:tgtEl>
                                          <p:spTgt spid="2">
                                            <p:txEl>
                                              <p:pRg st="6" end="6"/>
                                            </p:txEl>
                                          </p:spTgt>
                                        </p:tgtEl>
                                      </p:cBhvr>
                                      <p:to x="100000" y="90000"/>
                                    </p:animScale>
                                    <p:animScale>
                                      <p:cBhvr>
                                        <p:cTn id="136" dur="166" decel="50000">
                                          <p:stCondLst>
                                            <p:cond delay="1668"/>
                                          </p:stCondLst>
                                        </p:cTn>
                                        <p:tgtEl>
                                          <p:spTgt spid="2">
                                            <p:txEl>
                                              <p:pRg st="6" end="6"/>
                                            </p:txEl>
                                          </p:spTgt>
                                        </p:tgtEl>
                                      </p:cBhvr>
                                      <p:to x="100000" y="100000"/>
                                    </p:animScale>
                                    <p:animScale>
                                      <p:cBhvr>
                                        <p:cTn id="137" dur="26">
                                          <p:stCondLst>
                                            <p:cond delay="1808"/>
                                          </p:stCondLst>
                                        </p:cTn>
                                        <p:tgtEl>
                                          <p:spTgt spid="2">
                                            <p:txEl>
                                              <p:pRg st="6" end="6"/>
                                            </p:txEl>
                                          </p:spTgt>
                                        </p:tgtEl>
                                      </p:cBhvr>
                                      <p:to x="100000" y="95000"/>
                                    </p:animScale>
                                    <p:animScale>
                                      <p:cBhvr>
                                        <p:cTn id="138" dur="166" decel="50000">
                                          <p:stCondLst>
                                            <p:cond delay="1834"/>
                                          </p:stCondLst>
                                        </p:cTn>
                                        <p:tgtEl>
                                          <p:spTgt spid="2">
                                            <p:txEl>
                                              <p:pRg st="6" end="6"/>
                                            </p:txEl>
                                          </p:spTgt>
                                        </p:tgtEl>
                                      </p:cBhvr>
                                      <p:to x="100000" y="100000"/>
                                    </p:animScale>
                                  </p:childTnLst>
                                </p:cTn>
                              </p:par>
                            </p:childTnLst>
                          </p:cTn>
                        </p:par>
                      </p:childTnLst>
                    </p:cTn>
                  </p:par>
                  <p:par>
                    <p:cTn id="139" fill="hold">
                      <p:stCondLst>
                        <p:cond delay="indefinite"/>
                      </p:stCondLst>
                      <p:childTnLst>
                        <p:par>
                          <p:cTn id="140" fill="hold">
                            <p:stCondLst>
                              <p:cond delay="0"/>
                            </p:stCondLst>
                            <p:childTnLst>
                              <p:par>
                                <p:cTn id="141" presetID="26" presetClass="entr" presetSubtype="0" fill="hold" grpId="0" nodeType="clickEffect">
                                  <p:stCondLst>
                                    <p:cond delay="0"/>
                                  </p:stCondLst>
                                  <p:childTnLst>
                                    <p:set>
                                      <p:cBhvr>
                                        <p:cTn id="142" dur="1" fill="hold">
                                          <p:stCondLst>
                                            <p:cond delay="0"/>
                                          </p:stCondLst>
                                        </p:cTn>
                                        <p:tgtEl>
                                          <p:spTgt spid="2">
                                            <p:txEl>
                                              <p:pRg st="7" end="7"/>
                                            </p:txEl>
                                          </p:spTgt>
                                        </p:tgtEl>
                                        <p:attrNameLst>
                                          <p:attrName>style.visibility</p:attrName>
                                        </p:attrNameLst>
                                      </p:cBhvr>
                                      <p:to>
                                        <p:strVal val="visible"/>
                                      </p:to>
                                    </p:set>
                                    <p:animEffect transition="in" filter="wipe(down)">
                                      <p:cBhvr>
                                        <p:cTn id="143" dur="580">
                                          <p:stCondLst>
                                            <p:cond delay="0"/>
                                          </p:stCondLst>
                                        </p:cTn>
                                        <p:tgtEl>
                                          <p:spTgt spid="2">
                                            <p:txEl>
                                              <p:pRg st="7" end="7"/>
                                            </p:txEl>
                                          </p:spTgt>
                                        </p:tgtEl>
                                      </p:cBhvr>
                                    </p:animEffect>
                                    <p:anim calcmode="lin" valueType="num">
                                      <p:cBhvr>
                                        <p:cTn id="144" dur="1822" tmFilter="0,0; 0.14,0.36; 0.43,0.73; 0.71,0.91; 1.0,1.0">
                                          <p:stCondLst>
                                            <p:cond delay="0"/>
                                          </p:stCondLst>
                                        </p:cTn>
                                        <p:tgtEl>
                                          <p:spTgt spid="2">
                                            <p:txEl>
                                              <p:pRg st="7" end="7"/>
                                            </p:txEl>
                                          </p:spTgt>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2">
                                            <p:txEl>
                                              <p:pRg st="7" end="7"/>
                                            </p:txEl>
                                          </p:spTgt>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2">
                                            <p:txEl>
                                              <p:pRg st="7" end="7"/>
                                            </p:txEl>
                                          </p:spTgt>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2">
                                            <p:txEl>
                                              <p:pRg st="7" end="7"/>
                                            </p:txEl>
                                          </p:spTgt>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2">
                                            <p:txEl>
                                              <p:pRg st="7" end="7"/>
                                            </p:txEl>
                                          </p:spTgt>
                                        </p:tgtEl>
                                        <p:attrNameLst>
                                          <p:attrName>ppt_y</p:attrName>
                                        </p:attrNameLst>
                                      </p:cBhvr>
                                      <p:tavLst>
                                        <p:tav tm="0" fmla="#ppt_y-sin(pi*$)/81">
                                          <p:val>
                                            <p:fltVal val="0"/>
                                          </p:val>
                                        </p:tav>
                                        <p:tav tm="100000">
                                          <p:val>
                                            <p:fltVal val="1"/>
                                          </p:val>
                                        </p:tav>
                                      </p:tavLst>
                                    </p:anim>
                                    <p:animScale>
                                      <p:cBhvr>
                                        <p:cTn id="149" dur="26">
                                          <p:stCondLst>
                                            <p:cond delay="650"/>
                                          </p:stCondLst>
                                        </p:cTn>
                                        <p:tgtEl>
                                          <p:spTgt spid="2">
                                            <p:txEl>
                                              <p:pRg st="7" end="7"/>
                                            </p:txEl>
                                          </p:spTgt>
                                        </p:tgtEl>
                                      </p:cBhvr>
                                      <p:to x="100000" y="60000"/>
                                    </p:animScale>
                                    <p:animScale>
                                      <p:cBhvr>
                                        <p:cTn id="150" dur="166" decel="50000">
                                          <p:stCondLst>
                                            <p:cond delay="676"/>
                                          </p:stCondLst>
                                        </p:cTn>
                                        <p:tgtEl>
                                          <p:spTgt spid="2">
                                            <p:txEl>
                                              <p:pRg st="7" end="7"/>
                                            </p:txEl>
                                          </p:spTgt>
                                        </p:tgtEl>
                                      </p:cBhvr>
                                      <p:to x="100000" y="100000"/>
                                    </p:animScale>
                                    <p:animScale>
                                      <p:cBhvr>
                                        <p:cTn id="151" dur="26">
                                          <p:stCondLst>
                                            <p:cond delay="1312"/>
                                          </p:stCondLst>
                                        </p:cTn>
                                        <p:tgtEl>
                                          <p:spTgt spid="2">
                                            <p:txEl>
                                              <p:pRg st="7" end="7"/>
                                            </p:txEl>
                                          </p:spTgt>
                                        </p:tgtEl>
                                      </p:cBhvr>
                                      <p:to x="100000" y="80000"/>
                                    </p:animScale>
                                    <p:animScale>
                                      <p:cBhvr>
                                        <p:cTn id="152" dur="166" decel="50000">
                                          <p:stCondLst>
                                            <p:cond delay="1338"/>
                                          </p:stCondLst>
                                        </p:cTn>
                                        <p:tgtEl>
                                          <p:spTgt spid="2">
                                            <p:txEl>
                                              <p:pRg st="7" end="7"/>
                                            </p:txEl>
                                          </p:spTgt>
                                        </p:tgtEl>
                                      </p:cBhvr>
                                      <p:to x="100000" y="100000"/>
                                    </p:animScale>
                                    <p:animScale>
                                      <p:cBhvr>
                                        <p:cTn id="153" dur="26">
                                          <p:stCondLst>
                                            <p:cond delay="1642"/>
                                          </p:stCondLst>
                                        </p:cTn>
                                        <p:tgtEl>
                                          <p:spTgt spid="2">
                                            <p:txEl>
                                              <p:pRg st="7" end="7"/>
                                            </p:txEl>
                                          </p:spTgt>
                                        </p:tgtEl>
                                      </p:cBhvr>
                                      <p:to x="100000" y="90000"/>
                                    </p:animScale>
                                    <p:animScale>
                                      <p:cBhvr>
                                        <p:cTn id="154" dur="166" decel="50000">
                                          <p:stCondLst>
                                            <p:cond delay="1668"/>
                                          </p:stCondLst>
                                        </p:cTn>
                                        <p:tgtEl>
                                          <p:spTgt spid="2">
                                            <p:txEl>
                                              <p:pRg st="7" end="7"/>
                                            </p:txEl>
                                          </p:spTgt>
                                        </p:tgtEl>
                                      </p:cBhvr>
                                      <p:to x="100000" y="100000"/>
                                    </p:animScale>
                                    <p:animScale>
                                      <p:cBhvr>
                                        <p:cTn id="155" dur="26">
                                          <p:stCondLst>
                                            <p:cond delay="1808"/>
                                          </p:stCondLst>
                                        </p:cTn>
                                        <p:tgtEl>
                                          <p:spTgt spid="2">
                                            <p:txEl>
                                              <p:pRg st="7" end="7"/>
                                            </p:txEl>
                                          </p:spTgt>
                                        </p:tgtEl>
                                      </p:cBhvr>
                                      <p:to x="100000" y="95000"/>
                                    </p:animScale>
                                    <p:animScale>
                                      <p:cBhvr>
                                        <p:cTn id="156" dur="166" decel="50000">
                                          <p:stCondLst>
                                            <p:cond delay="1834"/>
                                          </p:stCondLst>
                                        </p:cTn>
                                        <p:tgtEl>
                                          <p:spTgt spid="2">
                                            <p:txEl>
                                              <p:pRg st="7" end="7"/>
                                            </p:txEl>
                                          </p:spTgt>
                                        </p:tgtEl>
                                      </p:cBhvr>
                                      <p:to x="100000" y="100000"/>
                                    </p:animScale>
                                  </p:childTnLst>
                                </p:cTn>
                              </p:par>
                            </p:childTnLst>
                          </p:cTn>
                        </p:par>
                      </p:childTnLst>
                    </p:cTn>
                  </p:par>
                  <p:par>
                    <p:cTn id="157" fill="hold">
                      <p:stCondLst>
                        <p:cond delay="indefinite"/>
                      </p:stCondLst>
                      <p:childTnLst>
                        <p:par>
                          <p:cTn id="158" fill="hold">
                            <p:stCondLst>
                              <p:cond delay="0"/>
                            </p:stCondLst>
                            <p:childTnLst>
                              <p:par>
                                <p:cTn id="159" presetID="26" presetClass="entr" presetSubtype="0" fill="hold" grpId="0" nodeType="clickEffect">
                                  <p:stCondLst>
                                    <p:cond delay="0"/>
                                  </p:stCondLst>
                                  <p:childTnLst>
                                    <p:set>
                                      <p:cBhvr>
                                        <p:cTn id="160" dur="1" fill="hold">
                                          <p:stCondLst>
                                            <p:cond delay="0"/>
                                          </p:stCondLst>
                                        </p:cTn>
                                        <p:tgtEl>
                                          <p:spTgt spid="2">
                                            <p:txEl>
                                              <p:pRg st="8" end="8"/>
                                            </p:txEl>
                                          </p:spTgt>
                                        </p:tgtEl>
                                        <p:attrNameLst>
                                          <p:attrName>style.visibility</p:attrName>
                                        </p:attrNameLst>
                                      </p:cBhvr>
                                      <p:to>
                                        <p:strVal val="visible"/>
                                      </p:to>
                                    </p:set>
                                    <p:animEffect transition="in" filter="wipe(down)">
                                      <p:cBhvr>
                                        <p:cTn id="161" dur="580">
                                          <p:stCondLst>
                                            <p:cond delay="0"/>
                                          </p:stCondLst>
                                        </p:cTn>
                                        <p:tgtEl>
                                          <p:spTgt spid="2">
                                            <p:txEl>
                                              <p:pRg st="8" end="8"/>
                                            </p:txEl>
                                          </p:spTgt>
                                        </p:tgtEl>
                                      </p:cBhvr>
                                    </p:animEffect>
                                    <p:anim calcmode="lin" valueType="num">
                                      <p:cBhvr>
                                        <p:cTn id="162" dur="1822" tmFilter="0,0; 0.14,0.36; 0.43,0.73; 0.71,0.91; 1.0,1.0">
                                          <p:stCondLst>
                                            <p:cond delay="0"/>
                                          </p:stCondLst>
                                        </p:cTn>
                                        <p:tgtEl>
                                          <p:spTgt spid="2">
                                            <p:txEl>
                                              <p:pRg st="8" end="8"/>
                                            </p:txEl>
                                          </p:spTgt>
                                        </p:tgtEl>
                                        <p:attrNameLst>
                                          <p:attrName>ppt_x</p:attrName>
                                        </p:attrNameLst>
                                      </p:cBhvr>
                                      <p:tavLst>
                                        <p:tav tm="0">
                                          <p:val>
                                            <p:strVal val="#ppt_x-0.25"/>
                                          </p:val>
                                        </p:tav>
                                        <p:tav tm="100000">
                                          <p:val>
                                            <p:strVal val="#ppt_x"/>
                                          </p:val>
                                        </p:tav>
                                      </p:tavLst>
                                    </p:anim>
                                    <p:anim calcmode="lin" valueType="num">
                                      <p:cBhvr>
                                        <p:cTn id="163" dur="664" tmFilter="0.0,0.0; 0.25,0.07; 0.50,0.2; 0.75,0.467; 1.0,1.0">
                                          <p:stCondLst>
                                            <p:cond delay="0"/>
                                          </p:stCondLst>
                                        </p:cTn>
                                        <p:tgtEl>
                                          <p:spTgt spid="2">
                                            <p:txEl>
                                              <p:pRg st="8" end="8"/>
                                            </p:txEl>
                                          </p:spTgt>
                                        </p:tgtEl>
                                        <p:attrNameLst>
                                          <p:attrName>ppt_y</p:attrName>
                                        </p:attrNameLst>
                                      </p:cBhvr>
                                      <p:tavLst>
                                        <p:tav tm="0" fmla="#ppt_y-sin(pi*$)/3">
                                          <p:val>
                                            <p:fltVal val="0.5"/>
                                          </p:val>
                                        </p:tav>
                                        <p:tav tm="100000">
                                          <p:val>
                                            <p:fltVal val="1"/>
                                          </p:val>
                                        </p:tav>
                                      </p:tavLst>
                                    </p:anim>
                                    <p:anim calcmode="lin" valueType="num">
                                      <p:cBhvr>
                                        <p:cTn id="164" dur="664" tmFilter="0, 0; 0.125,0.2665; 0.25,0.4; 0.375,0.465; 0.5,0.5;  0.625,0.535; 0.75,0.6; 0.875,0.7335; 1,1">
                                          <p:stCondLst>
                                            <p:cond delay="664"/>
                                          </p:stCondLst>
                                        </p:cTn>
                                        <p:tgtEl>
                                          <p:spTgt spid="2">
                                            <p:txEl>
                                              <p:pRg st="8" end="8"/>
                                            </p:txEl>
                                          </p:spTgt>
                                        </p:tgtEl>
                                        <p:attrNameLst>
                                          <p:attrName>ppt_y</p:attrName>
                                        </p:attrNameLst>
                                      </p:cBhvr>
                                      <p:tavLst>
                                        <p:tav tm="0" fmla="#ppt_y-sin(pi*$)/9">
                                          <p:val>
                                            <p:fltVal val="0"/>
                                          </p:val>
                                        </p:tav>
                                        <p:tav tm="100000">
                                          <p:val>
                                            <p:fltVal val="1"/>
                                          </p:val>
                                        </p:tav>
                                      </p:tavLst>
                                    </p:anim>
                                    <p:anim calcmode="lin" valueType="num">
                                      <p:cBhvr>
                                        <p:cTn id="165" dur="332" tmFilter="0, 0; 0.125,0.2665; 0.25,0.4; 0.375,0.465; 0.5,0.5;  0.625,0.535; 0.75,0.6; 0.875,0.7335; 1,1">
                                          <p:stCondLst>
                                            <p:cond delay="1324"/>
                                          </p:stCondLst>
                                        </p:cTn>
                                        <p:tgtEl>
                                          <p:spTgt spid="2">
                                            <p:txEl>
                                              <p:pRg st="8" end="8"/>
                                            </p:txEl>
                                          </p:spTgt>
                                        </p:tgtEl>
                                        <p:attrNameLst>
                                          <p:attrName>ppt_y</p:attrName>
                                        </p:attrNameLst>
                                      </p:cBhvr>
                                      <p:tavLst>
                                        <p:tav tm="0" fmla="#ppt_y-sin(pi*$)/27">
                                          <p:val>
                                            <p:fltVal val="0"/>
                                          </p:val>
                                        </p:tav>
                                        <p:tav tm="100000">
                                          <p:val>
                                            <p:fltVal val="1"/>
                                          </p:val>
                                        </p:tav>
                                      </p:tavLst>
                                    </p:anim>
                                    <p:anim calcmode="lin" valueType="num">
                                      <p:cBhvr>
                                        <p:cTn id="166" dur="164" tmFilter="0, 0; 0.125,0.2665; 0.25,0.4; 0.375,0.465; 0.5,0.5;  0.625,0.535; 0.75,0.6; 0.875,0.7335; 1,1">
                                          <p:stCondLst>
                                            <p:cond delay="1656"/>
                                          </p:stCondLst>
                                        </p:cTn>
                                        <p:tgtEl>
                                          <p:spTgt spid="2">
                                            <p:txEl>
                                              <p:pRg st="8" end="8"/>
                                            </p:txEl>
                                          </p:spTgt>
                                        </p:tgtEl>
                                        <p:attrNameLst>
                                          <p:attrName>ppt_y</p:attrName>
                                        </p:attrNameLst>
                                      </p:cBhvr>
                                      <p:tavLst>
                                        <p:tav tm="0" fmla="#ppt_y-sin(pi*$)/81">
                                          <p:val>
                                            <p:fltVal val="0"/>
                                          </p:val>
                                        </p:tav>
                                        <p:tav tm="100000">
                                          <p:val>
                                            <p:fltVal val="1"/>
                                          </p:val>
                                        </p:tav>
                                      </p:tavLst>
                                    </p:anim>
                                    <p:animScale>
                                      <p:cBhvr>
                                        <p:cTn id="167" dur="26">
                                          <p:stCondLst>
                                            <p:cond delay="650"/>
                                          </p:stCondLst>
                                        </p:cTn>
                                        <p:tgtEl>
                                          <p:spTgt spid="2">
                                            <p:txEl>
                                              <p:pRg st="8" end="8"/>
                                            </p:txEl>
                                          </p:spTgt>
                                        </p:tgtEl>
                                      </p:cBhvr>
                                      <p:to x="100000" y="60000"/>
                                    </p:animScale>
                                    <p:animScale>
                                      <p:cBhvr>
                                        <p:cTn id="168" dur="166" decel="50000">
                                          <p:stCondLst>
                                            <p:cond delay="676"/>
                                          </p:stCondLst>
                                        </p:cTn>
                                        <p:tgtEl>
                                          <p:spTgt spid="2">
                                            <p:txEl>
                                              <p:pRg st="8" end="8"/>
                                            </p:txEl>
                                          </p:spTgt>
                                        </p:tgtEl>
                                      </p:cBhvr>
                                      <p:to x="100000" y="100000"/>
                                    </p:animScale>
                                    <p:animScale>
                                      <p:cBhvr>
                                        <p:cTn id="169" dur="26">
                                          <p:stCondLst>
                                            <p:cond delay="1312"/>
                                          </p:stCondLst>
                                        </p:cTn>
                                        <p:tgtEl>
                                          <p:spTgt spid="2">
                                            <p:txEl>
                                              <p:pRg st="8" end="8"/>
                                            </p:txEl>
                                          </p:spTgt>
                                        </p:tgtEl>
                                      </p:cBhvr>
                                      <p:to x="100000" y="80000"/>
                                    </p:animScale>
                                    <p:animScale>
                                      <p:cBhvr>
                                        <p:cTn id="170" dur="166" decel="50000">
                                          <p:stCondLst>
                                            <p:cond delay="1338"/>
                                          </p:stCondLst>
                                        </p:cTn>
                                        <p:tgtEl>
                                          <p:spTgt spid="2">
                                            <p:txEl>
                                              <p:pRg st="8" end="8"/>
                                            </p:txEl>
                                          </p:spTgt>
                                        </p:tgtEl>
                                      </p:cBhvr>
                                      <p:to x="100000" y="100000"/>
                                    </p:animScale>
                                    <p:animScale>
                                      <p:cBhvr>
                                        <p:cTn id="171" dur="26">
                                          <p:stCondLst>
                                            <p:cond delay="1642"/>
                                          </p:stCondLst>
                                        </p:cTn>
                                        <p:tgtEl>
                                          <p:spTgt spid="2">
                                            <p:txEl>
                                              <p:pRg st="8" end="8"/>
                                            </p:txEl>
                                          </p:spTgt>
                                        </p:tgtEl>
                                      </p:cBhvr>
                                      <p:to x="100000" y="90000"/>
                                    </p:animScale>
                                    <p:animScale>
                                      <p:cBhvr>
                                        <p:cTn id="172" dur="166" decel="50000">
                                          <p:stCondLst>
                                            <p:cond delay="1668"/>
                                          </p:stCondLst>
                                        </p:cTn>
                                        <p:tgtEl>
                                          <p:spTgt spid="2">
                                            <p:txEl>
                                              <p:pRg st="8" end="8"/>
                                            </p:txEl>
                                          </p:spTgt>
                                        </p:tgtEl>
                                      </p:cBhvr>
                                      <p:to x="100000" y="100000"/>
                                    </p:animScale>
                                    <p:animScale>
                                      <p:cBhvr>
                                        <p:cTn id="173" dur="26">
                                          <p:stCondLst>
                                            <p:cond delay="1808"/>
                                          </p:stCondLst>
                                        </p:cTn>
                                        <p:tgtEl>
                                          <p:spTgt spid="2">
                                            <p:txEl>
                                              <p:pRg st="8" end="8"/>
                                            </p:txEl>
                                          </p:spTgt>
                                        </p:tgtEl>
                                      </p:cBhvr>
                                      <p:to x="100000" y="95000"/>
                                    </p:animScale>
                                    <p:animScale>
                                      <p:cBhvr>
                                        <p:cTn id="174" dur="166" decel="50000">
                                          <p:stCondLst>
                                            <p:cond delay="1834"/>
                                          </p:stCondLst>
                                        </p:cTn>
                                        <p:tgtEl>
                                          <p:spTgt spid="2">
                                            <p:txEl>
                                              <p:pRg st="8" end="8"/>
                                            </p:txEl>
                                          </p:spTgt>
                                        </p:tgtEl>
                                      </p:cBhvr>
                                      <p:to x="100000" y="100000"/>
                                    </p:animScale>
                                  </p:childTnLst>
                                </p:cTn>
                              </p:par>
                              <p:par>
                                <p:cTn id="175" presetID="26" presetClass="entr" presetSubtype="0" fill="hold" grpId="0" nodeType="withEffect">
                                  <p:stCondLst>
                                    <p:cond delay="0"/>
                                  </p:stCondLst>
                                  <p:childTnLst>
                                    <p:set>
                                      <p:cBhvr>
                                        <p:cTn id="176" dur="1" fill="hold">
                                          <p:stCondLst>
                                            <p:cond delay="0"/>
                                          </p:stCondLst>
                                        </p:cTn>
                                        <p:tgtEl>
                                          <p:spTgt spid="2">
                                            <p:txEl>
                                              <p:pRg st="9" end="9"/>
                                            </p:txEl>
                                          </p:spTgt>
                                        </p:tgtEl>
                                        <p:attrNameLst>
                                          <p:attrName>style.visibility</p:attrName>
                                        </p:attrNameLst>
                                      </p:cBhvr>
                                      <p:to>
                                        <p:strVal val="visible"/>
                                      </p:to>
                                    </p:set>
                                    <p:animEffect transition="in" filter="wipe(down)">
                                      <p:cBhvr>
                                        <p:cTn id="177" dur="580">
                                          <p:stCondLst>
                                            <p:cond delay="0"/>
                                          </p:stCondLst>
                                        </p:cTn>
                                        <p:tgtEl>
                                          <p:spTgt spid="2">
                                            <p:txEl>
                                              <p:pRg st="9" end="9"/>
                                            </p:txEl>
                                          </p:spTgt>
                                        </p:tgtEl>
                                      </p:cBhvr>
                                    </p:animEffect>
                                    <p:anim calcmode="lin" valueType="num">
                                      <p:cBhvr>
                                        <p:cTn id="178" dur="1822" tmFilter="0,0; 0.14,0.36; 0.43,0.73; 0.71,0.91; 1.0,1.0">
                                          <p:stCondLst>
                                            <p:cond delay="0"/>
                                          </p:stCondLst>
                                        </p:cTn>
                                        <p:tgtEl>
                                          <p:spTgt spid="2">
                                            <p:txEl>
                                              <p:pRg st="9" end="9"/>
                                            </p:txEl>
                                          </p:spTgt>
                                        </p:tgtEl>
                                        <p:attrNameLst>
                                          <p:attrName>ppt_x</p:attrName>
                                        </p:attrNameLst>
                                      </p:cBhvr>
                                      <p:tavLst>
                                        <p:tav tm="0">
                                          <p:val>
                                            <p:strVal val="#ppt_x-0.25"/>
                                          </p:val>
                                        </p:tav>
                                        <p:tav tm="100000">
                                          <p:val>
                                            <p:strVal val="#ppt_x"/>
                                          </p:val>
                                        </p:tav>
                                      </p:tavLst>
                                    </p:anim>
                                    <p:anim calcmode="lin" valueType="num">
                                      <p:cBhvr>
                                        <p:cTn id="179" dur="664" tmFilter="0.0,0.0; 0.25,0.07; 0.50,0.2; 0.75,0.467; 1.0,1.0">
                                          <p:stCondLst>
                                            <p:cond delay="0"/>
                                          </p:stCondLst>
                                        </p:cTn>
                                        <p:tgtEl>
                                          <p:spTgt spid="2">
                                            <p:txEl>
                                              <p:pRg st="9" end="9"/>
                                            </p:txEl>
                                          </p:spTgt>
                                        </p:tgtEl>
                                        <p:attrNameLst>
                                          <p:attrName>ppt_y</p:attrName>
                                        </p:attrNameLst>
                                      </p:cBhvr>
                                      <p:tavLst>
                                        <p:tav tm="0" fmla="#ppt_y-sin(pi*$)/3">
                                          <p:val>
                                            <p:fltVal val="0.5"/>
                                          </p:val>
                                        </p:tav>
                                        <p:tav tm="100000">
                                          <p:val>
                                            <p:fltVal val="1"/>
                                          </p:val>
                                        </p:tav>
                                      </p:tavLst>
                                    </p:anim>
                                    <p:anim calcmode="lin" valueType="num">
                                      <p:cBhvr>
                                        <p:cTn id="180" dur="664" tmFilter="0, 0; 0.125,0.2665; 0.25,0.4; 0.375,0.465; 0.5,0.5;  0.625,0.535; 0.75,0.6; 0.875,0.7335; 1,1">
                                          <p:stCondLst>
                                            <p:cond delay="664"/>
                                          </p:stCondLst>
                                        </p:cTn>
                                        <p:tgtEl>
                                          <p:spTgt spid="2">
                                            <p:txEl>
                                              <p:pRg st="9" end="9"/>
                                            </p:txEl>
                                          </p:spTgt>
                                        </p:tgtEl>
                                        <p:attrNameLst>
                                          <p:attrName>ppt_y</p:attrName>
                                        </p:attrNameLst>
                                      </p:cBhvr>
                                      <p:tavLst>
                                        <p:tav tm="0" fmla="#ppt_y-sin(pi*$)/9">
                                          <p:val>
                                            <p:fltVal val="0"/>
                                          </p:val>
                                        </p:tav>
                                        <p:tav tm="100000">
                                          <p:val>
                                            <p:fltVal val="1"/>
                                          </p:val>
                                        </p:tav>
                                      </p:tavLst>
                                    </p:anim>
                                    <p:anim calcmode="lin" valueType="num">
                                      <p:cBhvr>
                                        <p:cTn id="181" dur="332" tmFilter="0, 0; 0.125,0.2665; 0.25,0.4; 0.375,0.465; 0.5,0.5;  0.625,0.535; 0.75,0.6; 0.875,0.7335; 1,1">
                                          <p:stCondLst>
                                            <p:cond delay="1324"/>
                                          </p:stCondLst>
                                        </p:cTn>
                                        <p:tgtEl>
                                          <p:spTgt spid="2">
                                            <p:txEl>
                                              <p:pRg st="9" end="9"/>
                                            </p:txEl>
                                          </p:spTgt>
                                        </p:tgtEl>
                                        <p:attrNameLst>
                                          <p:attrName>ppt_y</p:attrName>
                                        </p:attrNameLst>
                                      </p:cBhvr>
                                      <p:tavLst>
                                        <p:tav tm="0" fmla="#ppt_y-sin(pi*$)/27">
                                          <p:val>
                                            <p:fltVal val="0"/>
                                          </p:val>
                                        </p:tav>
                                        <p:tav tm="100000">
                                          <p:val>
                                            <p:fltVal val="1"/>
                                          </p:val>
                                        </p:tav>
                                      </p:tavLst>
                                    </p:anim>
                                    <p:anim calcmode="lin" valueType="num">
                                      <p:cBhvr>
                                        <p:cTn id="182" dur="164" tmFilter="0, 0; 0.125,0.2665; 0.25,0.4; 0.375,0.465; 0.5,0.5;  0.625,0.535; 0.75,0.6; 0.875,0.7335; 1,1">
                                          <p:stCondLst>
                                            <p:cond delay="1656"/>
                                          </p:stCondLst>
                                        </p:cTn>
                                        <p:tgtEl>
                                          <p:spTgt spid="2">
                                            <p:txEl>
                                              <p:pRg st="9" end="9"/>
                                            </p:txEl>
                                          </p:spTgt>
                                        </p:tgtEl>
                                        <p:attrNameLst>
                                          <p:attrName>ppt_y</p:attrName>
                                        </p:attrNameLst>
                                      </p:cBhvr>
                                      <p:tavLst>
                                        <p:tav tm="0" fmla="#ppt_y-sin(pi*$)/81">
                                          <p:val>
                                            <p:fltVal val="0"/>
                                          </p:val>
                                        </p:tav>
                                        <p:tav tm="100000">
                                          <p:val>
                                            <p:fltVal val="1"/>
                                          </p:val>
                                        </p:tav>
                                      </p:tavLst>
                                    </p:anim>
                                    <p:animScale>
                                      <p:cBhvr>
                                        <p:cTn id="183" dur="26">
                                          <p:stCondLst>
                                            <p:cond delay="650"/>
                                          </p:stCondLst>
                                        </p:cTn>
                                        <p:tgtEl>
                                          <p:spTgt spid="2">
                                            <p:txEl>
                                              <p:pRg st="9" end="9"/>
                                            </p:txEl>
                                          </p:spTgt>
                                        </p:tgtEl>
                                      </p:cBhvr>
                                      <p:to x="100000" y="60000"/>
                                    </p:animScale>
                                    <p:animScale>
                                      <p:cBhvr>
                                        <p:cTn id="184" dur="166" decel="50000">
                                          <p:stCondLst>
                                            <p:cond delay="676"/>
                                          </p:stCondLst>
                                        </p:cTn>
                                        <p:tgtEl>
                                          <p:spTgt spid="2">
                                            <p:txEl>
                                              <p:pRg st="9" end="9"/>
                                            </p:txEl>
                                          </p:spTgt>
                                        </p:tgtEl>
                                      </p:cBhvr>
                                      <p:to x="100000" y="100000"/>
                                    </p:animScale>
                                    <p:animScale>
                                      <p:cBhvr>
                                        <p:cTn id="185" dur="26">
                                          <p:stCondLst>
                                            <p:cond delay="1312"/>
                                          </p:stCondLst>
                                        </p:cTn>
                                        <p:tgtEl>
                                          <p:spTgt spid="2">
                                            <p:txEl>
                                              <p:pRg st="9" end="9"/>
                                            </p:txEl>
                                          </p:spTgt>
                                        </p:tgtEl>
                                      </p:cBhvr>
                                      <p:to x="100000" y="80000"/>
                                    </p:animScale>
                                    <p:animScale>
                                      <p:cBhvr>
                                        <p:cTn id="186" dur="166" decel="50000">
                                          <p:stCondLst>
                                            <p:cond delay="1338"/>
                                          </p:stCondLst>
                                        </p:cTn>
                                        <p:tgtEl>
                                          <p:spTgt spid="2">
                                            <p:txEl>
                                              <p:pRg st="9" end="9"/>
                                            </p:txEl>
                                          </p:spTgt>
                                        </p:tgtEl>
                                      </p:cBhvr>
                                      <p:to x="100000" y="100000"/>
                                    </p:animScale>
                                    <p:animScale>
                                      <p:cBhvr>
                                        <p:cTn id="187" dur="26">
                                          <p:stCondLst>
                                            <p:cond delay="1642"/>
                                          </p:stCondLst>
                                        </p:cTn>
                                        <p:tgtEl>
                                          <p:spTgt spid="2">
                                            <p:txEl>
                                              <p:pRg st="9" end="9"/>
                                            </p:txEl>
                                          </p:spTgt>
                                        </p:tgtEl>
                                      </p:cBhvr>
                                      <p:to x="100000" y="90000"/>
                                    </p:animScale>
                                    <p:animScale>
                                      <p:cBhvr>
                                        <p:cTn id="188" dur="166" decel="50000">
                                          <p:stCondLst>
                                            <p:cond delay="1668"/>
                                          </p:stCondLst>
                                        </p:cTn>
                                        <p:tgtEl>
                                          <p:spTgt spid="2">
                                            <p:txEl>
                                              <p:pRg st="9" end="9"/>
                                            </p:txEl>
                                          </p:spTgt>
                                        </p:tgtEl>
                                      </p:cBhvr>
                                      <p:to x="100000" y="100000"/>
                                    </p:animScale>
                                    <p:animScale>
                                      <p:cBhvr>
                                        <p:cTn id="189" dur="26">
                                          <p:stCondLst>
                                            <p:cond delay="1808"/>
                                          </p:stCondLst>
                                        </p:cTn>
                                        <p:tgtEl>
                                          <p:spTgt spid="2">
                                            <p:txEl>
                                              <p:pRg st="9" end="9"/>
                                            </p:txEl>
                                          </p:spTgt>
                                        </p:tgtEl>
                                      </p:cBhvr>
                                      <p:to x="100000" y="95000"/>
                                    </p:animScale>
                                    <p:animScale>
                                      <p:cBhvr>
                                        <p:cTn id="190" dur="166" decel="50000">
                                          <p:stCondLst>
                                            <p:cond delay="1834"/>
                                          </p:stCondLst>
                                        </p:cTn>
                                        <p:tgtEl>
                                          <p:spTgt spid="2">
                                            <p:txEl>
                                              <p:pRg st="9" end="9"/>
                                            </p:txEl>
                                          </p:spTgt>
                                        </p:tgtEl>
                                      </p:cBhvr>
                                      <p:to x="100000" y="100000"/>
                                    </p:animScale>
                                  </p:childTnLst>
                                </p:cTn>
                              </p:par>
                              <p:par>
                                <p:cTn id="191" presetID="26" presetClass="entr" presetSubtype="0" fill="hold" grpId="0" nodeType="withEffect">
                                  <p:stCondLst>
                                    <p:cond delay="0"/>
                                  </p:stCondLst>
                                  <p:childTnLst>
                                    <p:set>
                                      <p:cBhvr>
                                        <p:cTn id="192" dur="1" fill="hold">
                                          <p:stCondLst>
                                            <p:cond delay="0"/>
                                          </p:stCondLst>
                                        </p:cTn>
                                        <p:tgtEl>
                                          <p:spTgt spid="2">
                                            <p:txEl>
                                              <p:pRg st="10" end="10"/>
                                            </p:txEl>
                                          </p:spTgt>
                                        </p:tgtEl>
                                        <p:attrNameLst>
                                          <p:attrName>style.visibility</p:attrName>
                                        </p:attrNameLst>
                                      </p:cBhvr>
                                      <p:to>
                                        <p:strVal val="visible"/>
                                      </p:to>
                                    </p:set>
                                    <p:animEffect transition="in" filter="wipe(down)">
                                      <p:cBhvr>
                                        <p:cTn id="193" dur="580">
                                          <p:stCondLst>
                                            <p:cond delay="0"/>
                                          </p:stCondLst>
                                        </p:cTn>
                                        <p:tgtEl>
                                          <p:spTgt spid="2">
                                            <p:txEl>
                                              <p:pRg st="10" end="10"/>
                                            </p:txEl>
                                          </p:spTgt>
                                        </p:tgtEl>
                                      </p:cBhvr>
                                    </p:animEffect>
                                    <p:anim calcmode="lin" valueType="num">
                                      <p:cBhvr>
                                        <p:cTn id="194" dur="1822" tmFilter="0,0; 0.14,0.36; 0.43,0.73; 0.71,0.91; 1.0,1.0">
                                          <p:stCondLst>
                                            <p:cond delay="0"/>
                                          </p:stCondLst>
                                        </p:cTn>
                                        <p:tgtEl>
                                          <p:spTgt spid="2">
                                            <p:txEl>
                                              <p:pRg st="10" end="10"/>
                                            </p:txEl>
                                          </p:spTgt>
                                        </p:tgtEl>
                                        <p:attrNameLst>
                                          <p:attrName>ppt_x</p:attrName>
                                        </p:attrNameLst>
                                      </p:cBhvr>
                                      <p:tavLst>
                                        <p:tav tm="0">
                                          <p:val>
                                            <p:strVal val="#ppt_x-0.25"/>
                                          </p:val>
                                        </p:tav>
                                        <p:tav tm="100000">
                                          <p:val>
                                            <p:strVal val="#ppt_x"/>
                                          </p:val>
                                        </p:tav>
                                      </p:tavLst>
                                    </p:anim>
                                    <p:anim calcmode="lin" valueType="num">
                                      <p:cBhvr>
                                        <p:cTn id="195" dur="664" tmFilter="0.0,0.0; 0.25,0.07; 0.50,0.2; 0.75,0.467; 1.0,1.0">
                                          <p:stCondLst>
                                            <p:cond delay="0"/>
                                          </p:stCondLst>
                                        </p:cTn>
                                        <p:tgtEl>
                                          <p:spTgt spid="2">
                                            <p:txEl>
                                              <p:pRg st="10" end="10"/>
                                            </p:txEl>
                                          </p:spTgt>
                                        </p:tgtEl>
                                        <p:attrNameLst>
                                          <p:attrName>ppt_y</p:attrName>
                                        </p:attrNameLst>
                                      </p:cBhvr>
                                      <p:tavLst>
                                        <p:tav tm="0" fmla="#ppt_y-sin(pi*$)/3">
                                          <p:val>
                                            <p:fltVal val="0.5"/>
                                          </p:val>
                                        </p:tav>
                                        <p:tav tm="100000">
                                          <p:val>
                                            <p:fltVal val="1"/>
                                          </p:val>
                                        </p:tav>
                                      </p:tavLst>
                                    </p:anim>
                                    <p:anim calcmode="lin" valueType="num">
                                      <p:cBhvr>
                                        <p:cTn id="196" dur="664" tmFilter="0, 0; 0.125,0.2665; 0.25,0.4; 0.375,0.465; 0.5,0.5;  0.625,0.535; 0.75,0.6; 0.875,0.7335; 1,1">
                                          <p:stCondLst>
                                            <p:cond delay="664"/>
                                          </p:stCondLst>
                                        </p:cTn>
                                        <p:tgtEl>
                                          <p:spTgt spid="2">
                                            <p:txEl>
                                              <p:pRg st="10" end="10"/>
                                            </p:txEl>
                                          </p:spTgt>
                                        </p:tgtEl>
                                        <p:attrNameLst>
                                          <p:attrName>ppt_y</p:attrName>
                                        </p:attrNameLst>
                                      </p:cBhvr>
                                      <p:tavLst>
                                        <p:tav tm="0" fmla="#ppt_y-sin(pi*$)/9">
                                          <p:val>
                                            <p:fltVal val="0"/>
                                          </p:val>
                                        </p:tav>
                                        <p:tav tm="100000">
                                          <p:val>
                                            <p:fltVal val="1"/>
                                          </p:val>
                                        </p:tav>
                                      </p:tavLst>
                                    </p:anim>
                                    <p:anim calcmode="lin" valueType="num">
                                      <p:cBhvr>
                                        <p:cTn id="197" dur="332" tmFilter="0, 0; 0.125,0.2665; 0.25,0.4; 0.375,0.465; 0.5,0.5;  0.625,0.535; 0.75,0.6; 0.875,0.7335; 1,1">
                                          <p:stCondLst>
                                            <p:cond delay="1324"/>
                                          </p:stCondLst>
                                        </p:cTn>
                                        <p:tgtEl>
                                          <p:spTgt spid="2">
                                            <p:txEl>
                                              <p:pRg st="10" end="10"/>
                                            </p:txEl>
                                          </p:spTgt>
                                        </p:tgtEl>
                                        <p:attrNameLst>
                                          <p:attrName>ppt_y</p:attrName>
                                        </p:attrNameLst>
                                      </p:cBhvr>
                                      <p:tavLst>
                                        <p:tav tm="0" fmla="#ppt_y-sin(pi*$)/27">
                                          <p:val>
                                            <p:fltVal val="0"/>
                                          </p:val>
                                        </p:tav>
                                        <p:tav tm="100000">
                                          <p:val>
                                            <p:fltVal val="1"/>
                                          </p:val>
                                        </p:tav>
                                      </p:tavLst>
                                    </p:anim>
                                    <p:anim calcmode="lin" valueType="num">
                                      <p:cBhvr>
                                        <p:cTn id="198" dur="164" tmFilter="0, 0; 0.125,0.2665; 0.25,0.4; 0.375,0.465; 0.5,0.5;  0.625,0.535; 0.75,0.6; 0.875,0.7335; 1,1">
                                          <p:stCondLst>
                                            <p:cond delay="1656"/>
                                          </p:stCondLst>
                                        </p:cTn>
                                        <p:tgtEl>
                                          <p:spTgt spid="2">
                                            <p:txEl>
                                              <p:pRg st="10" end="10"/>
                                            </p:txEl>
                                          </p:spTgt>
                                        </p:tgtEl>
                                        <p:attrNameLst>
                                          <p:attrName>ppt_y</p:attrName>
                                        </p:attrNameLst>
                                      </p:cBhvr>
                                      <p:tavLst>
                                        <p:tav tm="0" fmla="#ppt_y-sin(pi*$)/81">
                                          <p:val>
                                            <p:fltVal val="0"/>
                                          </p:val>
                                        </p:tav>
                                        <p:tav tm="100000">
                                          <p:val>
                                            <p:fltVal val="1"/>
                                          </p:val>
                                        </p:tav>
                                      </p:tavLst>
                                    </p:anim>
                                    <p:animScale>
                                      <p:cBhvr>
                                        <p:cTn id="199" dur="26">
                                          <p:stCondLst>
                                            <p:cond delay="650"/>
                                          </p:stCondLst>
                                        </p:cTn>
                                        <p:tgtEl>
                                          <p:spTgt spid="2">
                                            <p:txEl>
                                              <p:pRg st="10" end="10"/>
                                            </p:txEl>
                                          </p:spTgt>
                                        </p:tgtEl>
                                      </p:cBhvr>
                                      <p:to x="100000" y="60000"/>
                                    </p:animScale>
                                    <p:animScale>
                                      <p:cBhvr>
                                        <p:cTn id="200" dur="166" decel="50000">
                                          <p:stCondLst>
                                            <p:cond delay="676"/>
                                          </p:stCondLst>
                                        </p:cTn>
                                        <p:tgtEl>
                                          <p:spTgt spid="2">
                                            <p:txEl>
                                              <p:pRg st="10" end="10"/>
                                            </p:txEl>
                                          </p:spTgt>
                                        </p:tgtEl>
                                      </p:cBhvr>
                                      <p:to x="100000" y="100000"/>
                                    </p:animScale>
                                    <p:animScale>
                                      <p:cBhvr>
                                        <p:cTn id="201" dur="26">
                                          <p:stCondLst>
                                            <p:cond delay="1312"/>
                                          </p:stCondLst>
                                        </p:cTn>
                                        <p:tgtEl>
                                          <p:spTgt spid="2">
                                            <p:txEl>
                                              <p:pRg st="10" end="10"/>
                                            </p:txEl>
                                          </p:spTgt>
                                        </p:tgtEl>
                                      </p:cBhvr>
                                      <p:to x="100000" y="80000"/>
                                    </p:animScale>
                                    <p:animScale>
                                      <p:cBhvr>
                                        <p:cTn id="202" dur="166" decel="50000">
                                          <p:stCondLst>
                                            <p:cond delay="1338"/>
                                          </p:stCondLst>
                                        </p:cTn>
                                        <p:tgtEl>
                                          <p:spTgt spid="2">
                                            <p:txEl>
                                              <p:pRg st="10" end="10"/>
                                            </p:txEl>
                                          </p:spTgt>
                                        </p:tgtEl>
                                      </p:cBhvr>
                                      <p:to x="100000" y="100000"/>
                                    </p:animScale>
                                    <p:animScale>
                                      <p:cBhvr>
                                        <p:cTn id="203" dur="26">
                                          <p:stCondLst>
                                            <p:cond delay="1642"/>
                                          </p:stCondLst>
                                        </p:cTn>
                                        <p:tgtEl>
                                          <p:spTgt spid="2">
                                            <p:txEl>
                                              <p:pRg st="10" end="10"/>
                                            </p:txEl>
                                          </p:spTgt>
                                        </p:tgtEl>
                                      </p:cBhvr>
                                      <p:to x="100000" y="90000"/>
                                    </p:animScale>
                                    <p:animScale>
                                      <p:cBhvr>
                                        <p:cTn id="204" dur="166" decel="50000">
                                          <p:stCondLst>
                                            <p:cond delay="1668"/>
                                          </p:stCondLst>
                                        </p:cTn>
                                        <p:tgtEl>
                                          <p:spTgt spid="2">
                                            <p:txEl>
                                              <p:pRg st="10" end="10"/>
                                            </p:txEl>
                                          </p:spTgt>
                                        </p:tgtEl>
                                      </p:cBhvr>
                                      <p:to x="100000" y="100000"/>
                                    </p:animScale>
                                    <p:animScale>
                                      <p:cBhvr>
                                        <p:cTn id="205" dur="26">
                                          <p:stCondLst>
                                            <p:cond delay="1808"/>
                                          </p:stCondLst>
                                        </p:cTn>
                                        <p:tgtEl>
                                          <p:spTgt spid="2">
                                            <p:txEl>
                                              <p:pRg st="10" end="10"/>
                                            </p:txEl>
                                          </p:spTgt>
                                        </p:tgtEl>
                                      </p:cBhvr>
                                      <p:to x="100000" y="95000"/>
                                    </p:animScale>
                                    <p:animScale>
                                      <p:cBhvr>
                                        <p:cTn id="206" dur="166" decel="50000">
                                          <p:stCondLst>
                                            <p:cond delay="1834"/>
                                          </p:stCondLst>
                                        </p:cTn>
                                        <p:tgtEl>
                                          <p:spTgt spid="2">
                                            <p:txEl>
                                              <p:pRg st="10" end="1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181974" cy="5090160"/>
          </a:xfrm>
        </p:spPr>
        <p:txBody>
          <a:bodyPr>
            <a:normAutofit fontScale="92500" lnSpcReduction="20000"/>
          </a:bodyPr>
          <a:lstStyle/>
          <a:p>
            <a:r>
              <a:rPr lang="en-US" b="1" dirty="0" smtClean="0"/>
              <a:t>Satellite Hardware Damage</a:t>
            </a:r>
          </a:p>
          <a:p>
            <a:pPr marL="285750" indent="-285750">
              <a:buFont typeface="Arial" pitchFamily="34" charset="0"/>
              <a:buChar char="•"/>
            </a:pPr>
            <a:r>
              <a:rPr lang="en-US" dirty="0" smtClean="0"/>
              <a:t>Magnetic storms (increased solar ultraviolet emission) increases the volume and density of ionosphere, increasing drag</a:t>
            </a:r>
          </a:p>
          <a:p>
            <a:pPr marL="630238" lvl="2" indent="-285750"/>
            <a:r>
              <a:rPr lang="en-US" dirty="0" smtClean="0"/>
              <a:t>Low-orbit satellites are especially at risk; must constantly be corrected or they will return to, and burn up in, Earth’s atmosphere (i.e. “Skylab”, circa 1979)</a:t>
            </a:r>
          </a:p>
          <a:p>
            <a:pPr marL="285750" indent="-285750">
              <a:buFont typeface="Arial" pitchFamily="34" charset="0"/>
              <a:buChar char="•"/>
            </a:pPr>
            <a:r>
              <a:rPr lang="en-US" dirty="0" smtClean="0"/>
              <a:t>Vulnerability of satellite also depends on position</a:t>
            </a:r>
          </a:p>
          <a:p>
            <a:pPr marL="630238" lvl="2" indent="-285750"/>
            <a:r>
              <a:rPr lang="en-US" dirty="0" smtClean="0"/>
              <a:t>Location, location, location; South Atlantic Anomaly (SAA) is perilous for satellites</a:t>
            </a:r>
          </a:p>
          <a:p>
            <a:pPr marL="285750" indent="-285750">
              <a:buFont typeface="Arial" pitchFamily="34" charset="0"/>
              <a:buChar char="•"/>
            </a:pPr>
            <a:r>
              <a:rPr lang="en-US" dirty="0" smtClean="0"/>
              <a:t>Technology has allowed for miniaturization of spacecraft components, but the smaller the systems become the more susceptible they are to energetic solar particles</a:t>
            </a:r>
          </a:p>
          <a:p>
            <a:pPr marL="630238" lvl="2" indent="-285750"/>
            <a:r>
              <a:rPr lang="en-US" dirty="0" smtClean="0"/>
              <a:t>Can physically damage microchips, or even change software commands</a:t>
            </a:r>
          </a:p>
          <a:p>
            <a:pPr marL="285750" indent="-285750">
              <a:buFont typeface="Arial" pitchFamily="34" charset="0"/>
              <a:buChar char="•"/>
            </a:pPr>
            <a:r>
              <a:rPr lang="en-US" dirty="0" smtClean="0"/>
              <a:t>Energized particles striking the spacecraft can cause </a:t>
            </a:r>
            <a:r>
              <a:rPr lang="en-US" b="1" dirty="0" smtClean="0"/>
              <a:t>differential charging</a:t>
            </a:r>
            <a:endParaRPr lang="en-US" dirty="0" smtClean="0"/>
          </a:p>
          <a:p>
            <a:pPr marL="630238" lvl="2" indent="-285750"/>
            <a:r>
              <a:rPr lang="en-US" dirty="0" smtClean="0"/>
              <a:t>Eventually can lead to electrical discharge arcing across components: harming or even disabling them</a:t>
            </a:r>
          </a:p>
          <a:p>
            <a:pPr marL="285750" indent="-285750">
              <a:buFont typeface="Arial" pitchFamily="34" charset="0"/>
              <a:buChar char="•"/>
            </a:pPr>
            <a:r>
              <a:rPr lang="en-US" b="1" dirty="0" smtClean="0"/>
              <a:t>Bulk charging</a:t>
            </a:r>
            <a:r>
              <a:rPr lang="en-US" dirty="0" smtClean="0"/>
              <a:t> (aka </a:t>
            </a:r>
            <a:r>
              <a:rPr lang="en-US" b="1" dirty="0" smtClean="0"/>
              <a:t>deep charging</a:t>
            </a:r>
            <a:r>
              <a:rPr lang="en-US" dirty="0" smtClean="0"/>
              <a:t>) can also result from collisions with charged particles (primarily electrons)</a:t>
            </a:r>
          </a:p>
          <a:p>
            <a:pPr marL="630238" lvl="2" indent="-285750"/>
            <a:r>
              <a:rPr lang="en-US" dirty="0" smtClean="0"/>
              <a:t>Penetrate outer covering and deposit charge in inner parts</a:t>
            </a:r>
          </a:p>
          <a:p>
            <a:pPr marL="630238" lvl="2" indent="-285750"/>
            <a:r>
              <a:rPr lang="en-US" dirty="0" smtClean="0"/>
              <a:t>If sufficient charge builds up in one component, it may discharge to another in an attempt to neutralize; this discharge is potentially hazardous to onboard electronic systems</a:t>
            </a:r>
            <a:endParaRPr lang="en-US" dirty="0"/>
          </a:p>
        </p:txBody>
      </p:sp>
      <p:sp>
        <p:nvSpPr>
          <p:cNvPr id="3" name="Title 2"/>
          <p:cNvSpPr>
            <a:spLocks noGrp="1"/>
          </p:cNvSpPr>
          <p:nvPr>
            <p:ph type="title"/>
          </p:nvPr>
        </p:nvSpPr>
        <p:spPr/>
        <p:txBody>
          <a:bodyPr>
            <a:normAutofit fontScale="90000"/>
          </a:bodyPr>
          <a:lstStyle/>
          <a:p>
            <a:r>
              <a:rPr lang="en-US" dirty="0"/>
              <a:t>Geomagnetic Storms and Infrastructure</a:t>
            </a:r>
          </a:p>
        </p:txBody>
      </p:sp>
    </p:spTree>
    <p:extLst>
      <p:ext uri="{BB962C8B-B14F-4D97-AF65-F5344CB8AC3E}">
        <p14:creationId xmlns:p14="http://schemas.microsoft.com/office/powerpoint/2010/main" val="206644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wipe(down)">
                                      <p:cBhvr>
                                        <p:cTn id="25" dur="580">
                                          <p:stCondLst>
                                            <p:cond delay="0"/>
                                          </p:stCondLst>
                                        </p:cTn>
                                        <p:tgtEl>
                                          <p:spTgt spid="2">
                                            <p:txEl>
                                              <p:pRg st="0" end="0"/>
                                            </p:txEl>
                                          </p:spTgt>
                                        </p:tgtEl>
                                      </p:cBhvr>
                                    </p:animEffect>
                                    <p:anim calcmode="lin" valueType="num">
                                      <p:cBhvr>
                                        <p:cTn id="26"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0" end="0"/>
                                            </p:txEl>
                                          </p:spTgt>
                                        </p:tgtEl>
                                      </p:cBhvr>
                                      <p:to x="100000" y="60000"/>
                                    </p:animScale>
                                    <p:animScale>
                                      <p:cBhvr>
                                        <p:cTn id="32" dur="166" decel="50000">
                                          <p:stCondLst>
                                            <p:cond delay="676"/>
                                          </p:stCondLst>
                                        </p:cTn>
                                        <p:tgtEl>
                                          <p:spTgt spid="2">
                                            <p:txEl>
                                              <p:pRg st="0" end="0"/>
                                            </p:txEl>
                                          </p:spTgt>
                                        </p:tgtEl>
                                      </p:cBhvr>
                                      <p:to x="100000" y="100000"/>
                                    </p:animScale>
                                    <p:animScale>
                                      <p:cBhvr>
                                        <p:cTn id="33" dur="26">
                                          <p:stCondLst>
                                            <p:cond delay="1312"/>
                                          </p:stCondLst>
                                        </p:cTn>
                                        <p:tgtEl>
                                          <p:spTgt spid="2">
                                            <p:txEl>
                                              <p:pRg st="0" end="0"/>
                                            </p:txEl>
                                          </p:spTgt>
                                        </p:tgtEl>
                                      </p:cBhvr>
                                      <p:to x="100000" y="80000"/>
                                    </p:animScale>
                                    <p:animScale>
                                      <p:cBhvr>
                                        <p:cTn id="34" dur="166" decel="50000">
                                          <p:stCondLst>
                                            <p:cond delay="1338"/>
                                          </p:stCondLst>
                                        </p:cTn>
                                        <p:tgtEl>
                                          <p:spTgt spid="2">
                                            <p:txEl>
                                              <p:pRg st="0" end="0"/>
                                            </p:txEl>
                                          </p:spTgt>
                                        </p:tgtEl>
                                      </p:cBhvr>
                                      <p:to x="100000" y="100000"/>
                                    </p:animScale>
                                    <p:animScale>
                                      <p:cBhvr>
                                        <p:cTn id="35" dur="26">
                                          <p:stCondLst>
                                            <p:cond delay="1642"/>
                                          </p:stCondLst>
                                        </p:cTn>
                                        <p:tgtEl>
                                          <p:spTgt spid="2">
                                            <p:txEl>
                                              <p:pRg st="0" end="0"/>
                                            </p:txEl>
                                          </p:spTgt>
                                        </p:tgtEl>
                                      </p:cBhvr>
                                      <p:to x="100000" y="90000"/>
                                    </p:animScale>
                                    <p:animScale>
                                      <p:cBhvr>
                                        <p:cTn id="36" dur="166" decel="50000">
                                          <p:stCondLst>
                                            <p:cond delay="1668"/>
                                          </p:stCondLst>
                                        </p:cTn>
                                        <p:tgtEl>
                                          <p:spTgt spid="2">
                                            <p:txEl>
                                              <p:pRg st="0" end="0"/>
                                            </p:txEl>
                                          </p:spTgt>
                                        </p:tgtEl>
                                      </p:cBhvr>
                                      <p:to x="100000" y="100000"/>
                                    </p:animScale>
                                    <p:animScale>
                                      <p:cBhvr>
                                        <p:cTn id="37" dur="26">
                                          <p:stCondLst>
                                            <p:cond delay="1808"/>
                                          </p:stCondLst>
                                        </p:cTn>
                                        <p:tgtEl>
                                          <p:spTgt spid="2">
                                            <p:txEl>
                                              <p:pRg st="0" end="0"/>
                                            </p:txEl>
                                          </p:spTgt>
                                        </p:tgtEl>
                                      </p:cBhvr>
                                      <p:to x="100000" y="95000"/>
                                    </p:animScale>
                                    <p:animScale>
                                      <p:cBhvr>
                                        <p:cTn id="38" dur="166" decel="50000">
                                          <p:stCondLst>
                                            <p:cond delay="1834"/>
                                          </p:stCondLst>
                                        </p:cTn>
                                        <p:tgtEl>
                                          <p:spTgt spid="2">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
                                            <p:txEl>
                                              <p:pRg st="1" end="1"/>
                                            </p:txEl>
                                          </p:spTgt>
                                        </p:tgtEl>
                                        <p:attrNameLst>
                                          <p:attrName>style.visibility</p:attrName>
                                        </p:attrNameLst>
                                      </p:cBhvr>
                                      <p:to>
                                        <p:strVal val="visible"/>
                                      </p:to>
                                    </p:set>
                                    <p:animEffect transition="in" filter="wipe(down)">
                                      <p:cBhvr>
                                        <p:cTn id="43" dur="580">
                                          <p:stCondLst>
                                            <p:cond delay="0"/>
                                          </p:stCondLst>
                                        </p:cTn>
                                        <p:tgtEl>
                                          <p:spTgt spid="2">
                                            <p:txEl>
                                              <p:pRg st="1" end="1"/>
                                            </p:txEl>
                                          </p:spTgt>
                                        </p:tgtEl>
                                      </p:cBhvr>
                                    </p:animEffect>
                                    <p:anim calcmode="lin" valueType="num">
                                      <p:cBhvr>
                                        <p:cTn id="44"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1" end="1"/>
                                            </p:txEl>
                                          </p:spTgt>
                                        </p:tgtEl>
                                      </p:cBhvr>
                                      <p:to x="100000" y="60000"/>
                                    </p:animScale>
                                    <p:animScale>
                                      <p:cBhvr>
                                        <p:cTn id="50" dur="166" decel="50000">
                                          <p:stCondLst>
                                            <p:cond delay="676"/>
                                          </p:stCondLst>
                                        </p:cTn>
                                        <p:tgtEl>
                                          <p:spTgt spid="2">
                                            <p:txEl>
                                              <p:pRg st="1" end="1"/>
                                            </p:txEl>
                                          </p:spTgt>
                                        </p:tgtEl>
                                      </p:cBhvr>
                                      <p:to x="100000" y="100000"/>
                                    </p:animScale>
                                    <p:animScale>
                                      <p:cBhvr>
                                        <p:cTn id="51" dur="26">
                                          <p:stCondLst>
                                            <p:cond delay="1312"/>
                                          </p:stCondLst>
                                        </p:cTn>
                                        <p:tgtEl>
                                          <p:spTgt spid="2">
                                            <p:txEl>
                                              <p:pRg st="1" end="1"/>
                                            </p:txEl>
                                          </p:spTgt>
                                        </p:tgtEl>
                                      </p:cBhvr>
                                      <p:to x="100000" y="80000"/>
                                    </p:animScale>
                                    <p:animScale>
                                      <p:cBhvr>
                                        <p:cTn id="52" dur="166" decel="50000">
                                          <p:stCondLst>
                                            <p:cond delay="1338"/>
                                          </p:stCondLst>
                                        </p:cTn>
                                        <p:tgtEl>
                                          <p:spTgt spid="2">
                                            <p:txEl>
                                              <p:pRg st="1" end="1"/>
                                            </p:txEl>
                                          </p:spTgt>
                                        </p:tgtEl>
                                      </p:cBhvr>
                                      <p:to x="100000" y="100000"/>
                                    </p:animScale>
                                    <p:animScale>
                                      <p:cBhvr>
                                        <p:cTn id="53" dur="26">
                                          <p:stCondLst>
                                            <p:cond delay="1642"/>
                                          </p:stCondLst>
                                        </p:cTn>
                                        <p:tgtEl>
                                          <p:spTgt spid="2">
                                            <p:txEl>
                                              <p:pRg st="1" end="1"/>
                                            </p:txEl>
                                          </p:spTgt>
                                        </p:tgtEl>
                                      </p:cBhvr>
                                      <p:to x="100000" y="90000"/>
                                    </p:animScale>
                                    <p:animScale>
                                      <p:cBhvr>
                                        <p:cTn id="54" dur="166" decel="50000">
                                          <p:stCondLst>
                                            <p:cond delay="1668"/>
                                          </p:stCondLst>
                                        </p:cTn>
                                        <p:tgtEl>
                                          <p:spTgt spid="2">
                                            <p:txEl>
                                              <p:pRg st="1" end="1"/>
                                            </p:txEl>
                                          </p:spTgt>
                                        </p:tgtEl>
                                      </p:cBhvr>
                                      <p:to x="100000" y="100000"/>
                                    </p:animScale>
                                    <p:animScale>
                                      <p:cBhvr>
                                        <p:cTn id="55" dur="26">
                                          <p:stCondLst>
                                            <p:cond delay="1808"/>
                                          </p:stCondLst>
                                        </p:cTn>
                                        <p:tgtEl>
                                          <p:spTgt spid="2">
                                            <p:txEl>
                                              <p:pRg st="1" end="1"/>
                                            </p:txEl>
                                          </p:spTgt>
                                        </p:tgtEl>
                                      </p:cBhvr>
                                      <p:to x="100000" y="95000"/>
                                    </p:animScale>
                                    <p:animScale>
                                      <p:cBhvr>
                                        <p:cTn id="56" dur="166" decel="50000">
                                          <p:stCondLst>
                                            <p:cond delay="1834"/>
                                          </p:stCondLst>
                                        </p:cTn>
                                        <p:tgtEl>
                                          <p:spTgt spid="2">
                                            <p:txEl>
                                              <p:pRg st="1" end="1"/>
                                            </p:txEl>
                                          </p:spTgt>
                                        </p:tgtEl>
                                      </p:cBhvr>
                                      <p:to x="100000" y="100000"/>
                                    </p:animScale>
                                  </p:childTnLst>
                                </p:cTn>
                              </p:par>
                              <p:par>
                                <p:cTn id="57" presetID="26" presetClass="entr" presetSubtype="0" fill="hold" grpId="0" nodeType="withEffect">
                                  <p:stCondLst>
                                    <p:cond delay="0"/>
                                  </p:stCondLst>
                                  <p:childTnLst>
                                    <p:set>
                                      <p:cBhvr>
                                        <p:cTn id="58" dur="1" fill="hold">
                                          <p:stCondLst>
                                            <p:cond delay="0"/>
                                          </p:stCondLst>
                                        </p:cTn>
                                        <p:tgtEl>
                                          <p:spTgt spid="2">
                                            <p:txEl>
                                              <p:pRg st="2" end="2"/>
                                            </p:txEl>
                                          </p:spTgt>
                                        </p:tgtEl>
                                        <p:attrNameLst>
                                          <p:attrName>style.visibility</p:attrName>
                                        </p:attrNameLst>
                                      </p:cBhvr>
                                      <p:to>
                                        <p:strVal val="visible"/>
                                      </p:to>
                                    </p:set>
                                    <p:animEffect transition="in" filter="wipe(down)">
                                      <p:cBhvr>
                                        <p:cTn id="59" dur="580">
                                          <p:stCondLst>
                                            <p:cond delay="0"/>
                                          </p:stCondLst>
                                        </p:cTn>
                                        <p:tgtEl>
                                          <p:spTgt spid="2">
                                            <p:txEl>
                                              <p:pRg st="2" end="2"/>
                                            </p:txEl>
                                          </p:spTgt>
                                        </p:tgtEl>
                                      </p:cBhvr>
                                    </p:animEffect>
                                    <p:anim calcmode="lin" valueType="num">
                                      <p:cBhvr>
                                        <p:cTn id="60"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2">
                                            <p:txEl>
                                              <p:pRg st="2" end="2"/>
                                            </p:txEl>
                                          </p:spTgt>
                                        </p:tgtEl>
                                      </p:cBhvr>
                                      <p:to x="100000" y="60000"/>
                                    </p:animScale>
                                    <p:animScale>
                                      <p:cBhvr>
                                        <p:cTn id="66" dur="166" decel="50000">
                                          <p:stCondLst>
                                            <p:cond delay="676"/>
                                          </p:stCondLst>
                                        </p:cTn>
                                        <p:tgtEl>
                                          <p:spTgt spid="2">
                                            <p:txEl>
                                              <p:pRg st="2" end="2"/>
                                            </p:txEl>
                                          </p:spTgt>
                                        </p:tgtEl>
                                      </p:cBhvr>
                                      <p:to x="100000" y="100000"/>
                                    </p:animScale>
                                    <p:animScale>
                                      <p:cBhvr>
                                        <p:cTn id="67" dur="26">
                                          <p:stCondLst>
                                            <p:cond delay="1312"/>
                                          </p:stCondLst>
                                        </p:cTn>
                                        <p:tgtEl>
                                          <p:spTgt spid="2">
                                            <p:txEl>
                                              <p:pRg st="2" end="2"/>
                                            </p:txEl>
                                          </p:spTgt>
                                        </p:tgtEl>
                                      </p:cBhvr>
                                      <p:to x="100000" y="80000"/>
                                    </p:animScale>
                                    <p:animScale>
                                      <p:cBhvr>
                                        <p:cTn id="68" dur="166" decel="50000">
                                          <p:stCondLst>
                                            <p:cond delay="1338"/>
                                          </p:stCondLst>
                                        </p:cTn>
                                        <p:tgtEl>
                                          <p:spTgt spid="2">
                                            <p:txEl>
                                              <p:pRg st="2" end="2"/>
                                            </p:txEl>
                                          </p:spTgt>
                                        </p:tgtEl>
                                      </p:cBhvr>
                                      <p:to x="100000" y="100000"/>
                                    </p:animScale>
                                    <p:animScale>
                                      <p:cBhvr>
                                        <p:cTn id="69" dur="26">
                                          <p:stCondLst>
                                            <p:cond delay="1642"/>
                                          </p:stCondLst>
                                        </p:cTn>
                                        <p:tgtEl>
                                          <p:spTgt spid="2">
                                            <p:txEl>
                                              <p:pRg st="2" end="2"/>
                                            </p:txEl>
                                          </p:spTgt>
                                        </p:tgtEl>
                                      </p:cBhvr>
                                      <p:to x="100000" y="90000"/>
                                    </p:animScale>
                                    <p:animScale>
                                      <p:cBhvr>
                                        <p:cTn id="70" dur="166" decel="50000">
                                          <p:stCondLst>
                                            <p:cond delay="1668"/>
                                          </p:stCondLst>
                                        </p:cTn>
                                        <p:tgtEl>
                                          <p:spTgt spid="2">
                                            <p:txEl>
                                              <p:pRg st="2" end="2"/>
                                            </p:txEl>
                                          </p:spTgt>
                                        </p:tgtEl>
                                      </p:cBhvr>
                                      <p:to x="100000" y="100000"/>
                                    </p:animScale>
                                    <p:animScale>
                                      <p:cBhvr>
                                        <p:cTn id="71" dur="26">
                                          <p:stCondLst>
                                            <p:cond delay="1808"/>
                                          </p:stCondLst>
                                        </p:cTn>
                                        <p:tgtEl>
                                          <p:spTgt spid="2">
                                            <p:txEl>
                                              <p:pRg st="2" end="2"/>
                                            </p:txEl>
                                          </p:spTgt>
                                        </p:tgtEl>
                                      </p:cBhvr>
                                      <p:to x="100000" y="95000"/>
                                    </p:animScale>
                                    <p:animScale>
                                      <p:cBhvr>
                                        <p:cTn id="72" dur="166" decel="50000">
                                          <p:stCondLst>
                                            <p:cond delay="1834"/>
                                          </p:stCondLst>
                                        </p:cTn>
                                        <p:tgtEl>
                                          <p:spTgt spid="2">
                                            <p:txEl>
                                              <p:pRg st="2" end="2"/>
                                            </p:txEl>
                                          </p:spTgt>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grpId="0" nodeType="clickEffect">
                                  <p:stCondLst>
                                    <p:cond delay="0"/>
                                  </p:stCondLst>
                                  <p:childTnLst>
                                    <p:set>
                                      <p:cBhvr>
                                        <p:cTn id="76" dur="1" fill="hold">
                                          <p:stCondLst>
                                            <p:cond delay="0"/>
                                          </p:stCondLst>
                                        </p:cTn>
                                        <p:tgtEl>
                                          <p:spTgt spid="2">
                                            <p:txEl>
                                              <p:pRg st="3" end="3"/>
                                            </p:txEl>
                                          </p:spTgt>
                                        </p:tgtEl>
                                        <p:attrNameLst>
                                          <p:attrName>style.visibility</p:attrName>
                                        </p:attrNameLst>
                                      </p:cBhvr>
                                      <p:to>
                                        <p:strVal val="visible"/>
                                      </p:to>
                                    </p:set>
                                    <p:animEffect transition="in" filter="wipe(down)">
                                      <p:cBhvr>
                                        <p:cTn id="77" dur="580">
                                          <p:stCondLst>
                                            <p:cond delay="0"/>
                                          </p:stCondLst>
                                        </p:cTn>
                                        <p:tgtEl>
                                          <p:spTgt spid="2">
                                            <p:txEl>
                                              <p:pRg st="3" end="3"/>
                                            </p:txEl>
                                          </p:spTgt>
                                        </p:tgtEl>
                                      </p:cBhvr>
                                    </p:animEffect>
                                    <p:anim calcmode="lin" valueType="num">
                                      <p:cBhvr>
                                        <p:cTn id="78"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83" dur="26">
                                          <p:stCondLst>
                                            <p:cond delay="650"/>
                                          </p:stCondLst>
                                        </p:cTn>
                                        <p:tgtEl>
                                          <p:spTgt spid="2">
                                            <p:txEl>
                                              <p:pRg st="3" end="3"/>
                                            </p:txEl>
                                          </p:spTgt>
                                        </p:tgtEl>
                                      </p:cBhvr>
                                      <p:to x="100000" y="60000"/>
                                    </p:animScale>
                                    <p:animScale>
                                      <p:cBhvr>
                                        <p:cTn id="84" dur="166" decel="50000">
                                          <p:stCondLst>
                                            <p:cond delay="676"/>
                                          </p:stCondLst>
                                        </p:cTn>
                                        <p:tgtEl>
                                          <p:spTgt spid="2">
                                            <p:txEl>
                                              <p:pRg st="3" end="3"/>
                                            </p:txEl>
                                          </p:spTgt>
                                        </p:tgtEl>
                                      </p:cBhvr>
                                      <p:to x="100000" y="100000"/>
                                    </p:animScale>
                                    <p:animScale>
                                      <p:cBhvr>
                                        <p:cTn id="85" dur="26">
                                          <p:stCondLst>
                                            <p:cond delay="1312"/>
                                          </p:stCondLst>
                                        </p:cTn>
                                        <p:tgtEl>
                                          <p:spTgt spid="2">
                                            <p:txEl>
                                              <p:pRg st="3" end="3"/>
                                            </p:txEl>
                                          </p:spTgt>
                                        </p:tgtEl>
                                      </p:cBhvr>
                                      <p:to x="100000" y="80000"/>
                                    </p:animScale>
                                    <p:animScale>
                                      <p:cBhvr>
                                        <p:cTn id="86" dur="166" decel="50000">
                                          <p:stCondLst>
                                            <p:cond delay="1338"/>
                                          </p:stCondLst>
                                        </p:cTn>
                                        <p:tgtEl>
                                          <p:spTgt spid="2">
                                            <p:txEl>
                                              <p:pRg st="3" end="3"/>
                                            </p:txEl>
                                          </p:spTgt>
                                        </p:tgtEl>
                                      </p:cBhvr>
                                      <p:to x="100000" y="100000"/>
                                    </p:animScale>
                                    <p:animScale>
                                      <p:cBhvr>
                                        <p:cTn id="87" dur="26">
                                          <p:stCondLst>
                                            <p:cond delay="1642"/>
                                          </p:stCondLst>
                                        </p:cTn>
                                        <p:tgtEl>
                                          <p:spTgt spid="2">
                                            <p:txEl>
                                              <p:pRg st="3" end="3"/>
                                            </p:txEl>
                                          </p:spTgt>
                                        </p:tgtEl>
                                      </p:cBhvr>
                                      <p:to x="100000" y="90000"/>
                                    </p:animScale>
                                    <p:animScale>
                                      <p:cBhvr>
                                        <p:cTn id="88" dur="166" decel="50000">
                                          <p:stCondLst>
                                            <p:cond delay="1668"/>
                                          </p:stCondLst>
                                        </p:cTn>
                                        <p:tgtEl>
                                          <p:spTgt spid="2">
                                            <p:txEl>
                                              <p:pRg st="3" end="3"/>
                                            </p:txEl>
                                          </p:spTgt>
                                        </p:tgtEl>
                                      </p:cBhvr>
                                      <p:to x="100000" y="100000"/>
                                    </p:animScale>
                                    <p:animScale>
                                      <p:cBhvr>
                                        <p:cTn id="89" dur="26">
                                          <p:stCondLst>
                                            <p:cond delay="1808"/>
                                          </p:stCondLst>
                                        </p:cTn>
                                        <p:tgtEl>
                                          <p:spTgt spid="2">
                                            <p:txEl>
                                              <p:pRg st="3" end="3"/>
                                            </p:txEl>
                                          </p:spTgt>
                                        </p:tgtEl>
                                      </p:cBhvr>
                                      <p:to x="100000" y="95000"/>
                                    </p:animScale>
                                    <p:animScale>
                                      <p:cBhvr>
                                        <p:cTn id="90" dur="166" decel="50000">
                                          <p:stCondLst>
                                            <p:cond delay="1834"/>
                                          </p:stCondLst>
                                        </p:cTn>
                                        <p:tgtEl>
                                          <p:spTgt spid="2">
                                            <p:txEl>
                                              <p:pRg st="3" end="3"/>
                                            </p:txEl>
                                          </p:spTgt>
                                        </p:tgtEl>
                                      </p:cBhvr>
                                      <p:to x="100000" y="100000"/>
                                    </p:animScale>
                                  </p:childTnLst>
                                </p:cTn>
                              </p:par>
                              <p:par>
                                <p:cTn id="91" presetID="26" presetClass="entr" presetSubtype="0" fill="hold" grpId="0" nodeType="with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down)">
                                      <p:cBhvr>
                                        <p:cTn id="93" dur="580">
                                          <p:stCondLst>
                                            <p:cond delay="0"/>
                                          </p:stCondLst>
                                        </p:cTn>
                                        <p:tgtEl>
                                          <p:spTgt spid="2">
                                            <p:txEl>
                                              <p:pRg st="4" end="4"/>
                                            </p:txEl>
                                          </p:spTgt>
                                        </p:tgtEl>
                                      </p:cBhvr>
                                    </p:animEffect>
                                    <p:anim calcmode="lin" valueType="num">
                                      <p:cBhvr>
                                        <p:cTn id="94"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99" dur="26">
                                          <p:stCondLst>
                                            <p:cond delay="650"/>
                                          </p:stCondLst>
                                        </p:cTn>
                                        <p:tgtEl>
                                          <p:spTgt spid="2">
                                            <p:txEl>
                                              <p:pRg st="4" end="4"/>
                                            </p:txEl>
                                          </p:spTgt>
                                        </p:tgtEl>
                                      </p:cBhvr>
                                      <p:to x="100000" y="60000"/>
                                    </p:animScale>
                                    <p:animScale>
                                      <p:cBhvr>
                                        <p:cTn id="100" dur="166" decel="50000">
                                          <p:stCondLst>
                                            <p:cond delay="676"/>
                                          </p:stCondLst>
                                        </p:cTn>
                                        <p:tgtEl>
                                          <p:spTgt spid="2">
                                            <p:txEl>
                                              <p:pRg st="4" end="4"/>
                                            </p:txEl>
                                          </p:spTgt>
                                        </p:tgtEl>
                                      </p:cBhvr>
                                      <p:to x="100000" y="100000"/>
                                    </p:animScale>
                                    <p:animScale>
                                      <p:cBhvr>
                                        <p:cTn id="101" dur="26">
                                          <p:stCondLst>
                                            <p:cond delay="1312"/>
                                          </p:stCondLst>
                                        </p:cTn>
                                        <p:tgtEl>
                                          <p:spTgt spid="2">
                                            <p:txEl>
                                              <p:pRg st="4" end="4"/>
                                            </p:txEl>
                                          </p:spTgt>
                                        </p:tgtEl>
                                      </p:cBhvr>
                                      <p:to x="100000" y="80000"/>
                                    </p:animScale>
                                    <p:animScale>
                                      <p:cBhvr>
                                        <p:cTn id="102" dur="166" decel="50000">
                                          <p:stCondLst>
                                            <p:cond delay="1338"/>
                                          </p:stCondLst>
                                        </p:cTn>
                                        <p:tgtEl>
                                          <p:spTgt spid="2">
                                            <p:txEl>
                                              <p:pRg st="4" end="4"/>
                                            </p:txEl>
                                          </p:spTgt>
                                        </p:tgtEl>
                                      </p:cBhvr>
                                      <p:to x="100000" y="100000"/>
                                    </p:animScale>
                                    <p:animScale>
                                      <p:cBhvr>
                                        <p:cTn id="103" dur="26">
                                          <p:stCondLst>
                                            <p:cond delay="1642"/>
                                          </p:stCondLst>
                                        </p:cTn>
                                        <p:tgtEl>
                                          <p:spTgt spid="2">
                                            <p:txEl>
                                              <p:pRg st="4" end="4"/>
                                            </p:txEl>
                                          </p:spTgt>
                                        </p:tgtEl>
                                      </p:cBhvr>
                                      <p:to x="100000" y="90000"/>
                                    </p:animScale>
                                    <p:animScale>
                                      <p:cBhvr>
                                        <p:cTn id="104" dur="166" decel="50000">
                                          <p:stCondLst>
                                            <p:cond delay="1668"/>
                                          </p:stCondLst>
                                        </p:cTn>
                                        <p:tgtEl>
                                          <p:spTgt spid="2">
                                            <p:txEl>
                                              <p:pRg st="4" end="4"/>
                                            </p:txEl>
                                          </p:spTgt>
                                        </p:tgtEl>
                                      </p:cBhvr>
                                      <p:to x="100000" y="100000"/>
                                    </p:animScale>
                                    <p:animScale>
                                      <p:cBhvr>
                                        <p:cTn id="105" dur="26">
                                          <p:stCondLst>
                                            <p:cond delay="1808"/>
                                          </p:stCondLst>
                                        </p:cTn>
                                        <p:tgtEl>
                                          <p:spTgt spid="2">
                                            <p:txEl>
                                              <p:pRg st="4" end="4"/>
                                            </p:txEl>
                                          </p:spTgt>
                                        </p:tgtEl>
                                      </p:cBhvr>
                                      <p:to x="100000" y="95000"/>
                                    </p:animScale>
                                    <p:animScale>
                                      <p:cBhvr>
                                        <p:cTn id="106" dur="166" decel="50000">
                                          <p:stCondLst>
                                            <p:cond delay="1834"/>
                                          </p:stCondLst>
                                        </p:cTn>
                                        <p:tgtEl>
                                          <p:spTgt spid="2">
                                            <p:txEl>
                                              <p:pRg st="4" end="4"/>
                                            </p:txEl>
                                          </p:spTgt>
                                        </p:tgtEl>
                                      </p:cBhvr>
                                      <p:to x="100000" y="100000"/>
                                    </p:animScale>
                                  </p:childTnLst>
                                </p:cTn>
                              </p:par>
                            </p:childTnLst>
                          </p:cTn>
                        </p:par>
                      </p:childTnLst>
                    </p:cTn>
                  </p:par>
                  <p:par>
                    <p:cTn id="107" fill="hold">
                      <p:stCondLst>
                        <p:cond delay="indefinite"/>
                      </p:stCondLst>
                      <p:childTnLst>
                        <p:par>
                          <p:cTn id="108" fill="hold">
                            <p:stCondLst>
                              <p:cond delay="0"/>
                            </p:stCondLst>
                            <p:childTnLst>
                              <p:par>
                                <p:cTn id="109" presetID="26" presetClass="entr" presetSubtype="0" fill="hold" grpId="0" nodeType="clickEffect">
                                  <p:stCondLst>
                                    <p:cond delay="0"/>
                                  </p:stCondLst>
                                  <p:childTnLst>
                                    <p:set>
                                      <p:cBhvr>
                                        <p:cTn id="110" dur="1" fill="hold">
                                          <p:stCondLst>
                                            <p:cond delay="0"/>
                                          </p:stCondLst>
                                        </p:cTn>
                                        <p:tgtEl>
                                          <p:spTgt spid="2">
                                            <p:txEl>
                                              <p:pRg st="5" end="5"/>
                                            </p:txEl>
                                          </p:spTgt>
                                        </p:tgtEl>
                                        <p:attrNameLst>
                                          <p:attrName>style.visibility</p:attrName>
                                        </p:attrNameLst>
                                      </p:cBhvr>
                                      <p:to>
                                        <p:strVal val="visible"/>
                                      </p:to>
                                    </p:set>
                                    <p:animEffect transition="in" filter="wipe(down)">
                                      <p:cBhvr>
                                        <p:cTn id="111" dur="580">
                                          <p:stCondLst>
                                            <p:cond delay="0"/>
                                          </p:stCondLst>
                                        </p:cTn>
                                        <p:tgtEl>
                                          <p:spTgt spid="2">
                                            <p:txEl>
                                              <p:pRg st="5" end="5"/>
                                            </p:txEl>
                                          </p:spTgt>
                                        </p:tgtEl>
                                      </p:cBhvr>
                                    </p:animEffect>
                                    <p:anim calcmode="lin" valueType="num">
                                      <p:cBhvr>
                                        <p:cTn id="112" dur="1822" tmFilter="0,0; 0.14,0.36; 0.43,0.73; 0.71,0.91; 1.0,1.0">
                                          <p:stCondLst>
                                            <p:cond delay="0"/>
                                          </p:stCondLst>
                                        </p:cTn>
                                        <p:tgtEl>
                                          <p:spTgt spid="2">
                                            <p:txEl>
                                              <p:pRg st="5" end="5"/>
                                            </p:txEl>
                                          </p:spTgt>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2">
                                            <p:txEl>
                                              <p:pRg st="5" end="5"/>
                                            </p:txEl>
                                          </p:spTgt>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2">
                                            <p:txEl>
                                              <p:pRg st="5" end="5"/>
                                            </p:txEl>
                                          </p:spTgt>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2">
                                            <p:txEl>
                                              <p:pRg st="5" end="5"/>
                                            </p:txEl>
                                          </p:spTgt>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2">
                                            <p:txEl>
                                              <p:pRg st="5" end="5"/>
                                            </p:txEl>
                                          </p:spTgt>
                                        </p:tgtEl>
                                        <p:attrNameLst>
                                          <p:attrName>ppt_y</p:attrName>
                                        </p:attrNameLst>
                                      </p:cBhvr>
                                      <p:tavLst>
                                        <p:tav tm="0" fmla="#ppt_y-sin(pi*$)/81">
                                          <p:val>
                                            <p:fltVal val="0"/>
                                          </p:val>
                                        </p:tav>
                                        <p:tav tm="100000">
                                          <p:val>
                                            <p:fltVal val="1"/>
                                          </p:val>
                                        </p:tav>
                                      </p:tavLst>
                                    </p:anim>
                                    <p:animScale>
                                      <p:cBhvr>
                                        <p:cTn id="117" dur="26">
                                          <p:stCondLst>
                                            <p:cond delay="650"/>
                                          </p:stCondLst>
                                        </p:cTn>
                                        <p:tgtEl>
                                          <p:spTgt spid="2">
                                            <p:txEl>
                                              <p:pRg st="5" end="5"/>
                                            </p:txEl>
                                          </p:spTgt>
                                        </p:tgtEl>
                                      </p:cBhvr>
                                      <p:to x="100000" y="60000"/>
                                    </p:animScale>
                                    <p:animScale>
                                      <p:cBhvr>
                                        <p:cTn id="118" dur="166" decel="50000">
                                          <p:stCondLst>
                                            <p:cond delay="676"/>
                                          </p:stCondLst>
                                        </p:cTn>
                                        <p:tgtEl>
                                          <p:spTgt spid="2">
                                            <p:txEl>
                                              <p:pRg st="5" end="5"/>
                                            </p:txEl>
                                          </p:spTgt>
                                        </p:tgtEl>
                                      </p:cBhvr>
                                      <p:to x="100000" y="100000"/>
                                    </p:animScale>
                                    <p:animScale>
                                      <p:cBhvr>
                                        <p:cTn id="119" dur="26">
                                          <p:stCondLst>
                                            <p:cond delay="1312"/>
                                          </p:stCondLst>
                                        </p:cTn>
                                        <p:tgtEl>
                                          <p:spTgt spid="2">
                                            <p:txEl>
                                              <p:pRg st="5" end="5"/>
                                            </p:txEl>
                                          </p:spTgt>
                                        </p:tgtEl>
                                      </p:cBhvr>
                                      <p:to x="100000" y="80000"/>
                                    </p:animScale>
                                    <p:animScale>
                                      <p:cBhvr>
                                        <p:cTn id="120" dur="166" decel="50000">
                                          <p:stCondLst>
                                            <p:cond delay="1338"/>
                                          </p:stCondLst>
                                        </p:cTn>
                                        <p:tgtEl>
                                          <p:spTgt spid="2">
                                            <p:txEl>
                                              <p:pRg st="5" end="5"/>
                                            </p:txEl>
                                          </p:spTgt>
                                        </p:tgtEl>
                                      </p:cBhvr>
                                      <p:to x="100000" y="100000"/>
                                    </p:animScale>
                                    <p:animScale>
                                      <p:cBhvr>
                                        <p:cTn id="121" dur="26">
                                          <p:stCondLst>
                                            <p:cond delay="1642"/>
                                          </p:stCondLst>
                                        </p:cTn>
                                        <p:tgtEl>
                                          <p:spTgt spid="2">
                                            <p:txEl>
                                              <p:pRg st="5" end="5"/>
                                            </p:txEl>
                                          </p:spTgt>
                                        </p:tgtEl>
                                      </p:cBhvr>
                                      <p:to x="100000" y="90000"/>
                                    </p:animScale>
                                    <p:animScale>
                                      <p:cBhvr>
                                        <p:cTn id="122" dur="166" decel="50000">
                                          <p:stCondLst>
                                            <p:cond delay="1668"/>
                                          </p:stCondLst>
                                        </p:cTn>
                                        <p:tgtEl>
                                          <p:spTgt spid="2">
                                            <p:txEl>
                                              <p:pRg st="5" end="5"/>
                                            </p:txEl>
                                          </p:spTgt>
                                        </p:tgtEl>
                                      </p:cBhvr>
                                      <p:to x="100000" y="100000"/>
                                    </p:animScale>
                                    <p:animScale>
                                      <p:cBhvr>
                                        <p:cTn id="123" dur="26">
                                          <p:stCondLst>
                                            <p:cond delay="1808"/>
                                          </p:stCondLst>
                                        </p:cTn>
                                        <p:tgtEl>
                                          <p:spTgt spid="2">
                                            <p:txEl>
                                              <p:pRg st="5" end="5"/>
                                            </p:txEl>
                                          </p:spTgt>
                                        </p:tgtEl>
                                      </p:cBhvr>
                                      <p:to x="100000" y="95000"/>
                                    </p:animScale>
                                    <p:animScale>
                                      <p:cBhvr>
                                        <p:cTn id="124" dur="166" decel="50000">
                                          <p:stCondLst>
                                            <p:cond delay="1834"/>
                                          </p:stCondLst>
                                        </p:cTn>
                                        <p:tgtEl>
                                          <p:spTgt spid="2">
                                            <p:txEl>
                                              <p:pRg st="5" end="5"/>
                                            </p:txEl>
                                          </p:spTgt>
                                        </p:tgtEl>
                                      </p:cBhvr>
                                      <p:to x="100000" y="100000"/>
                                    </p:animScale>
                                  </p:childTnLst>
                                </p:cTn>
                              </p:par>
                              <p:par>
                                <p:cTn id="125" presetID="26" presetClass="entr" presetSubtype="0" fill="hold" grpId="0" nodeType="withEffect">
                                  <p:stCondLst>
                                    <p:cond delay="0"/>
                                  </p:stCondLst>
                                  <p:childTnLst>
                                    <p:set>
                                      <p:cBhvr>
                                        <p:cTn id="126" dur="1" fill="hold">
                                          <p:stCondLst>
                                            <p:cond delay="0"/>
                                          </p:stCondLst>
                                        </p:cTn>
                                        <p:tgtEl>
                                          <p:spTgt spid="2">
                                            <p:txEl>
                                              <p:pRg st="6" end="6"/>
                                            </p:txEl>
                                          </p:spTgt>
                                        </p:tgtEl>
                                        <p:attrNameLst>
                                          <p:attrName>style.visibility</p:attrName>
                                        </p:attrNameLst>
                                      </p:cBhvr>
                                      <p:to>
                                        <p:strVal val="visible"/>
                                      </p:to>
                                    </p:set>
                                    <p:animEffect transition="in" filter="wipe(down)">
                                      <p:cBhvr>
                                        <p:cTn id="127" dur="580">
                                          <p:stCondLst>
                                            <p:cond delay="0"/>
                                          </p:stCondLst>
                                        </p:cTn>
                                        <p:tgtEl>
                                          <p:spTgt spid="2">
                                            <p:txEl>
                                              <p:pRg st="6" end="6"/>
                                            </p:txEl>
                                          </p:spTgt>
                                        </p:tgtEl>
                                      </p:cBhvr>
                                    </p:animEffect>
                                    <p:anim calcmode="lin" valueType="num">
                                      <p:cBhvr>
                                        <p:cTn id="128" dur="1822" tmFilter="0,0; 0.14,0.36; 0.43,0.73; 0.71,0.91; 1.0,1.0">
                                          <p:stCondLst>
                                            <p:cond delay="0"/>
                                          </p:stCondLst>
                                        </p:cTn>
                                        <p:tgtEl>
                                          <p:spTgt spid="2">
                                            <p:txEl>
                                              <p:pRg st="6" end="6"/>
                                            </p:txEl>
                                          </p:spTgt>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2">
                                            <p:txEl>
                                              <p:pRg st="6" end="6"/>
                                            </p:txEl>
                                          </p:spTgt>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2">
                                            <p:txEl>
                                              <p:pRg st="6" end="6"/>
                                            </p:txEl>
                                          </p:spTgt>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2">
                                            <p:txEl>
                                              <p:pRg st="6" end="6"/>
                                            </p:txEl>
                                          </p:spTgt>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2">
                                            <p:txEl>
                                              <p:pRg st="6" end="6"/>
                                            </p:txEl>
                                          </p:spTgt>
                                        </p:tgtEl>
                                        <p:attrNameLst>
                                          <p:attrName>ppt_y</p:attrName>
                                        </p:attrNameLst>
                                      </p:cBhvr>
                                      <p:tavLst>
                                        <p:tav tm="0" fmla="#ppt_y-sin(pi*$)/81">
                                          <p:val>
                                            <p:fltVal val="0"/>
                                          </p:val>
                                        </p:tav>
                                        <p:tav tm="100000">
                                          <p:val>
                                            <p:fltVal val="1"/>
                                          </p:val>
                                        </p:tav>
                                      </p:tavLst>
                                    </p:anim>
                                    <p:animScale>
                                      <p:cBhvr>
                                        <p:cTn id="133" dur="26">
                                          <p:stCondLst>
                                            <p:cond delay="650"/>
                                          </p:stCondLst>
                                        </p:cTn>
                                        <p:tgtEl>
                                          <p:spTgt spid="2">
                                            <p:txEl>
                                              <p:pRg st="6" end="6"/>
                                            </p:txEl>
                                          </p:spTgt>
                                        </p:tgtEl>
                                      </p:cBhvr>
                                      <p:to x="100000" y="60000"/>
                                    </p:animScale>
                                    <p:animScale>
                                      <p:cBhvr>
                                        <p:cTn id="134" dur="166" decel="50000">
                                          <p:stCondLst>
                                            <p:cond delay="676"/>
                                          </p:stCondLst>
                                        </p:cTn>
                                        <p:tgtEl>
                                          <p:spTgt spid="2">
                                            <p:txEl>
                                              <p:pRg st="6" end="6"/>
                                            </p:txEl>
                                          </p:spTgt>
                                        </p:tgtEl>
                                      </p:cBhvr>
                                      <p:to x="100000" y="100000"/>
                                    </p:animScale>
                                    <p:animScale>
                                      <p:cBhvr>
                                        <p:cTn id="135" dur="26">
                                          <p:stCondLst>
                                            <p:cond delay="1312"/>
                                          </p:stCondLst>
                                        </p:cTn>
                                        <p:tgtEl>
                                          <p:spTgt spid="2">
                                            <p:txEl>
                                              <p:pRg st="6" end="6"/>
                                            </p:txEl>
                                          </p:spTgt>
                                        </p:tgtEl>
                                      </p:cBhvr>
                                      <p:to x="100000" y="80000"/>
                                    </p:animScale>
                                    <p:animScale>
                                      <p:cBhvr>
                                        <p:cTn id="136" dur="166" decel="50000">
                                          <p:stCondLst>
                                            <p:cond delay="1338"/>
                                          </p:stCondLst>
                                        </p:cTn>
                                        <p:tgtEl>
                                          <p:spTgt spid="2">
                                            <p:txEl>
                                              <p:pRg st="6" end="6"/>
                                            </p:txEl>
                                          </p:spTgt>
                                        </p:tgtEl>
                                      </p:cBhvr>
                                      <p:to x="100000" y="100000"/>
                                    </p:animScale>
                                    <p:animScale>
                                      <p:cBhvr>
                                        <p:cTn id="137" dur="26">
                                          <p:stCondLst>
                                            <p:cond delay="1642"/>
                                          </p:stCondLst>
                                        </p:cTn>
                                        <p:tgtEl>
                                          <p:spTgt spid="2">
                                            <p:txEl>
                                              <p:pRg st="6" end="6"/>
                                            </p:txEl>
                                          </p:spTgt>
                                        </p:tgtEl>
                                      </p:cBhvr>
                                      <p:to x="100000" y="90000"/>
                                    </p:animScale>
                                    <p:animScale>
                                      <p:cBhvr>
                                        <p:cTn id="138" dur="166" decel="50000">
                                          <p:stCondLst>
                                            <p:cond delay="1668"/>
                                          </p:stCondLst>
                                        </p:cTn>
                                        <p:tgtEl>
                                          <p:spTgt spid="2">
                                            <p:txEl>
                                              <p:pRg st="6" end="6"/>
                                            </p:txEl>
                                          </p:spTgt>
                                        </p:tgtEl>
                                      </p:cBhvr>
                                      <p:to x="100000" y="100000"/>
                                    </p:animScale>
                                    <p:animScale>
                                      <p:cBhvr>
                                        <p:cTn id="139" dur="26">
                                          <p:stCondLst>
                                            <p:cond delay="1808"/>
                                          </p:stCondLst>
                                        </p:cTn>
                                        <p:tgtEl>
                                          <p:spTgt spid="2">
                                            <p:txEl>
                                              <p:pRg st="6" end="6"/>
                                            </p:txEl>
                                          </p:spTgt>
                                        </p:tgtEl>
                                      </p:cBhvr>
                                      <p:to x="100000" y="95000"/>
                                    </p:animScale>
                                    <p:animScale>
                                      <p:cBhvr>
                                        <p:cTn id="140" dur="166" decel="50000">
                                          <p:stCondLst>
                                            <p:cond delay="1834"/>
                                          </p:stCondLst>
                                        </p:cTn>
                                        <p:tgtEl>
                                          <p:spTgt spid="2">
                                            <p:txEl>
                                              <p:pRg st="6" end="6"/>
                                            </p:txEl>
                                          </p:spTgt>
                                        </p:tgtEl>
                                      </p:cBhvr>
                                      <p:to x="100000" y="100000"/>
                                    </p:animScale>
                                  </p:childTnLst>
                                </p:cTn>
                              </p:par>
                            </p:childTnLst>
                          </p:cTn>
                        </p:par>
                      </p:childTnLst>
                    </p:cTn>
                  </p:par>
                  <p:par>
                    <p:cTn id="141" fill="hold">
                      <p:stCondLst>
                        <p:cond delay="indefinite"/>
                      </p:stCondLst>
                      <p:childTnLst>
                        <p:par>
                          <p:cTn id="142" fill="hold">
                            <p:stCondLst>
                              <p:cond delay="0"/>
                            </p:stCondLst>
                            <p:childTnLst>
                              <p:par>
                                <p:cTn id="143" presetID="26" presetClass="entr" presetSubtype="0" fill="hold" grpId="0" nodeType="clickEffect">
                                  <p:stCondLst>
                                    <p:cond delay="0"/>
                                  </p:stCondLst>
                                  <p:childTnLst>
                                    <p:set>
                                      <p:cBhvr>
                                        <p:cTn id="144" dur="1" fill="hold">
                                          <p:stCondLst>
                                            <p:cond delay="0"/>
                                          </p:stCondLst>
                                        </p:cTn>
                                        <p:tgtEl>
                                          <p:spTgt spid="2">
                                            <p:txEl>
                                              <p:pRg st="7" end="7"/>
                                            </p:txEl>
                                          </p:spTgt>
                                        </p:tgtEl>
                                        <p:attrNameLst>
                                          <p:attrName>style.visibility</p:attrName>
                                        </p:attrNameLst>
                                      </p:cBhvr>
                                      <p:to>
                                        <p:strVal val="visible"/>
                                      </p:to>
                                    </p:set>
                                    <p:animEffect transition="in" filter="wipe(down)">
                                      <p:cBhvr>
                                        <p:cTn id="145" dur="580">
                                          <p:stCondLst>
                                            <p:cond delay="0"/>
                                          </p:stCondLst>
                                        </p:cTn>
                                        <p:tgtEl>
                                          <p:spTgt spid="2">
                                            <p:txEl>
                                              <p:pRg st="7" end="7"/>
                                            </p:txEl>
                                          </p:spTgt>
                                        </p:tgtEl>
                                      </p:cBhvr>
                                    </p:animEffect>
                                    <p:anim calcmode="lin" valueType="num">
                                      <p:cBhvr>
                                        <p:cTn id="146" dur="1822" tmFilter="0,0; 0.14,0.36; 0.43,0.73; 0.71,0.91; 1.0,1.0">
                                          <p:stCondLst>
                                            <p:cond delay="0"/>
                                          </p:stCondLst>
                                        </p:cTn>
                                        <p:tgtEl>
                                          <p:spTgt spid="2">
                                            <p:txEl>
                                              <p:pRg st="7" end="7"/>
                                            </p:txEl>
                                          </p:spTgt>
                                        </p:tgtEl>
                                        <p:attrNameLst>
                                          <p:attrName>ppt_x</p:attrName>
                                        </p:attrNameLst>
                                      </p:cBhvr>
                                      <p:tavLst>
                                        <p:tav tm="0">
                                          <p:val>
                                            <p:strVal val="#ppt_x-0.25"/>
                                          </p:val>
                                        </p:tav>
                                        <p:tav tm="100000">
                                          <p:val>
                                            <p:strVal val="#ppt_x"/>
                                          </p:val>
                                        </p:tav>
                                      </p:tavLst>
                                    </p:anim>
                                    <p:anim calcmode="lin" valueType="num">
                                      <p:cBhvr>
                                        <p:cTn id="147" dur="664" tmFilter="0.0,0.0; 0.25,0.07; 0.50,0.2; 0.75,0.467; 1.0,1.0">
                                          <p:stCondLst>
                                            <p:cond delay="0"/>
                                          </p:stCondLst>
                                        </p:cTn>
                                        <p:tgtEl>
                                          <p:spTgt spid="2">
                                            <p:txEl>
                                              <p:pRg st="7" end="7"/>
                                            </p:txEl>
                                          </p:spTgt>
                                        </p:tgtEl>
                                        <p:attrNameLst>
                                          <p:attrName>ppt_y</p:attrName>
                                        </p:attrNameLst>
                                      </p:cBhvr>
                                      <p:tavLst>
                                        <p:tav tm="0" fmla="#ppt_y-sin(pi*$)/3">
                                          <p:val>
                                            <p:fltVal val="0.5"/>
                                          </p:val>
                                        </p:tav>
                                        <p:tav tm="100000">
                                          <p:val>
                                            <p:fltVal val="1"/>
                                          </p:val>
                                        </p:tav>
                                      </p:tavLst>
                                    </p:anim>
                                    <p:anim calcmode="lin" valueType="num">
                                      <p:cBhvr>
                                        <p:cTn id="148" dur="664" tmFilter="0, 0; 0.125,0.2665; 0.25,0.4; 0.375,0.465; 0.5,0.5;  0.625,0.535; 0.75,0.6; 0.875,0.7335; 1,1">
                                          <p:stCondLst>
                                            <p:cond delay="664"/>
                                          </p:stCondLst>
                                        </p:cTn>
                                        <p:tgtEl>
                                          <p:spTgt spid="2">
                                            <p:txEl>
                                              <p:pRg st="7" end="7"/>
                                            </p:txEl>
                                          </p:spTgt>
                                        </p:tgtEl>
                                        <p:attrNameLst>
                                          <p:attrName>ppt_y</p:attrName>
                                        </p:attrNameLst>
                                      </p:cBhvr>
                                      <p:tavLst>
                                        <p:tav tm="0" fmla="#ppt_y-sin(pi*$)/9">
                                          <p:val>
                                            <p:fltVal val="0"/>
                                          </p:val>
                                        </p:tav>
                                        <p:tav tm="100000">
                                          <p:val>
                                            <p:fltVal val="1"/>
                                          </p:val>
                                        </p:tav>
                                      </p:tavLst>
                                    </p:anim>
                                    <p:anim calcmode="lin" valueType="num">
                                      <p:cBhvr>
                                        <p:cTn id="149" dur="332" tmFilter="0, 0; 0.125,0.2665; 0.25,0.4; 0.375,0.465; 0.5,0.5;  0.625,0.535; 0.75,0.6; 0.875,0.7335; 1,1">
                                          <p:stCondLst>
                                            <p:cond delay="1324"/>
                                          </p:stCondLst>
                                        </p:cTn>
                                        <p:tgtEl>
                                          <p:spTgt spid="2">
                                            <p:txEl>
                                              <p:pRg st="7" end="7"/>
                                            </p:txEl>
                                          </p:spTgt>
                                        </p:tgtEl>
                                        <p:attrNameLst>
                                          <p:attrName>ppt_y</p:attrName>
                                        </p:attrNameLst>
                                      </p:cBhvr>
                                      <p:tavLst>
                                        <p:tav tm="0" fmla="#ppt_y-sin(pi*$)/27">
                                          <p:val>
                                            <p:fltVal val="0"/>
                                          </p:val>
                                        </p:tav>
                                        <p:tav tm="100000">
                                          <p:val>
                                            <p:fltVal val="1"/>
                                          </p:val>
                                        </p:tav>
                                      </p:tavLst>
                                    </p:anim>
                                    <p:anim calcmode="lin" valueType="num">
                                      <p:cBhvr>
                                        <p:cTn id="150" dur="164" tmFilter="0, 0; 0.125,0.2665; 0.25,0.4; 0.375,0.465; 0.5,0.5;  0.625,0.535; 0.75,0.6; 0.875,0.7335; 1,1">
                                          <p:stCondLst>
                                            <p:cond delay="1656"/>
                                          </p:stCondLst>
                                        </p:cTn>
                                        <p:tgtEl>
                                          <p:spTgt spid="2">
                                            <p:txEl>
                                              <p:pRg st="7" end="7"/>
                                            </p:txEl>
                                          </p:spTgt>
                                        </p:tgtEl>
                                        <p:attrNameLst>
                                          <p:attrName>ppt_y</p:attrName>
                                        </p:attrNameLst>
                                      </p:cBhvr>
                                      <p:tavLst>
                                        <p:tav tm="0" fmla="#ppt_y-sin(pi*$)/81">
                                          <p:val>
                                            <p:fltVal val="0"/>
                                          </p:val>
                                        </p:tav>
                                        <p:tav tm="100000">
                                          <p:val>
                                            <p:fltVal val="1"/>
                                          </p:val>
                                        </p:tav>
                                      </p:tavLst>
                                    </p:anim>
                                    <p:animScale>
                                      <p:cBhvr>
                                        <p:cTn id="151" dur="26">
                                          <p:stCondLst>
                                            <p:cond delay="650"/>
                                          </p:stCondLst>
                                        </p:cTn>
                                        <p:tgtEl>
                                          <p:spTgt spid="2">
                                            <p:txEl>
                                              <p:pRg st="7" end="7"/>
                                            </p:txEl>
                                          </p:spTgt>
                                        </p:tgtEl>
                                      </p:cBhvr>
                                      <p:to x="100000" y="60000"/>
                                    </p:animScale>
                                    <p:animScale>
                                      <p:cBhvr>
                                        <p:cTn id="152" dur="166" decel="50000">
                                          <p:stCondLst>
                                            <p:cond delay="676"/>
                                          </p:stCondLst>
                                        </p:cTn>
                                        <p:tgtEl>
                                          <p:spTgt spid="2">
                                            <p:txEl>
                                              <p:pRg st="7" end="7"/>
                                            </p:txEl>
                                          </p:spTgt>
                                        </p:tgtEl>
                                      </p:cBhvr>
                                      <p:to x="100000" y="100000"/>
                                    </p:animScale>
                                    <p:animScale>
                                      <p:cBhvr>
                                        <p:cTn id="153" dur="26">
                                          <p:stCondLst>
                                            <p:cond delay="1312"/>
                                          </p:stCondLst>
                                        </p:cTn>
                                        <p:tgtEl>
                                          <p:spTgt spid="2">
                                            <p:txEl>
                                              <p:pRg st="7" end="7"/>
                                            </p:txEl>
                                          </p:spTgt>
                                        </p:tgtEl>
                                      </p:cBhvr>
                                      <p:to x="100000" y="80000"/>
                                    </p:animScale>
                                    <p:animScale>
                                      <p:cBhvr>
                                        <p:cTn id="154" dur="166" decel="50000">
                                          <p:stCondLst>
                                            <p:cond delay="1338"/>
                                          </p:stCondLst>
                                        </p:cTn>
                                        <p:tgtEl>
                                          <p:spTgt spid="2">
                                            <p:txEl>
                                              <p:pRg st="7" end="7"/>
                                            </p:txEl>
                                          </p:spTgt>
                                        </p:tgtEl>
                                      </p:cBhvr>
                                      <p:to x="100000" y="100000"/>
                                    </p:animScale>
                                    <p:animScale>
                                      <p:cBhvr>
                                        <p:cTn id="155" dur="26">
                                          <p:stCondLst>
                                            <p:cond delay="1642"/>
                                          </p:stCondLst>
                                        </p:cTn>
                                        <p:tgtEl>
                                          <p:spTgt spid="2">
                                            <p:txEl>
                                              <p:pRg st="7" end="7"/>
                                            </p:txEl>
                                          </p:spTgt>
                                        </p:tgtEl>
                                      </p:cBhvr>
                                      <p:to x="100000" y="90000"/>
                                    </p:animScale>
                                    <p:animScale>
                                      <p:cBhvr>
                                        <p:cTn id="156" dur="166" decel="50000">
                                          <p:stCondLst>
                                            <p:cond delay="1668"/>
                                          </p:stCondLst>
                                        </p:cTn>
                                        <p:tgtEl>
                                          <p:spTgt spid="2">
                                            <p:txEl>
                                              <p:pRg st="7" end="7"/>
                                            </p:txEl>
                                          </p:spTgt>
                                        </p:tgtEl>
                                      </p:cBhvr>
                                      <p:to x="100000" y="100000"/>
                                    </p:animScale>
                                    <p:animScale>
                                      <p:cBhvr>
                                        <p:cTn id="157" dur="26">
                                          <p:stCondLst>
                                            <p:cond delay="1808"/>
                                          </p:stCondLst>
                                        </p:cTn>
                                        <p:tgtEl>
                                          <p:spTgt spid="2">
                                            <p:txEl>
                                              <p:pRg st="7" end="7"/>
                                            </p:txEl>
                                          </p:spTgt>
                                        </p:tgtEl>
                                      </p:cBhvr>
                                      <p:to x="100000" y="95000"/>
                                    </p:animScale>
                                    <p:animScale>
                                      <p:cBhvr>
                                        <p:cTn id="158" dur="166" decel="50000">
                                          <p:stCondLst>
                                            <p:cond delay="1834"/>
                                          </p:stCondLst>
                                        </p:cTn>
                                        <p:tgtEl>
                                          <p:spTgt spid="2">
                                            <p:txEl>
                                              <p:pRg st="7" end="7"/>
                                            </p:txEl>
                                          </p:spTgt>
                                        </p:tgtEl>
                                      </p:cBhvr>
                                      <p:to x="100000" y="100000"/>
                                    </p:animScale>
                                  </p:childTnLst>
                                </p:cTn>
                              </p:par>
                              <p:par>
                                <p:cTn id="159" presetID="26" presetClass="entr" presetSubtype="0" fill="hold" grpId="0" nodeType="withEffect">
                                  <p:stCondLst>
                                    <p:cond delay="0"/>
                                  </p:stCondLst>
                                  <p:childTnLst>
                                    <p:set>
                                      <p:cBhvr>
                                        <p:cTn id="160" dur="1" fill="hold">
                                          <p:stCondLst>
                                            <p:cond delay="0"/>
                                          </p:stCondLst>
                                        </p:cTn>
                                        <p:tgtEl>
                                          <p:spTgt spid="2">
                                            <p:txEl>
                                              <p:pRg st="8" end="8"/>
                                            </p:txEl>
                                          </p:spTgt>
                                        </p:tgtEl>
                                        <p:attrNameLst>
                                          <p:attrName>style.visibility</p:attrName>
                                        </p:attrNameLst>
                                      </p:cBhvr>
                                      <p:to>
                                        <p:strVal val="visible"/>
                                      </p:to>
                                    </p:set>
                                    <p:animEffect transition="in" filter="wipe(down)">
                                      <p:cBhvr>
                                        <p:cTn id="161" dur="580">
                                          <p:stCondLst>
                                            <p:cond delay="0"/>
                                          </p:stCondLst>
                                        </p:cTn>
                                        <p:tgtEl>
                                          <p:spTgt spid="2">
                                            <p:txEl>
                                              <p:pRg st="8" end="8"/>
                                            </p:txEl>
                                          </p:spTgt>
                                        </p:tgtEl>
                                      </p:cBhvr>
                                    </p:animEffect>
                                    <p:anim calcmode="lin" valueType="num">
                                      <p:cBhvr>
                                        <p:cTn id="162" dur="1822" tmFilter="0,0; 0.14,0.36; 0.43,0.73; 0.71,0.91; 1.0,1.0">
                                          <p:stCondLst>
                                            <p:cond delay="0"/>
                                          </p:stCondLst>
                                        </p:cTn>
                                        <p:tgtEl>
                                          <p:spTgt spid="2">
                                            <p:txEl>
                                              <p:pRg st="8" end="8"/>
                                            </p:txEl>
                                          </p:spTgt>
                                        </p:tgtEl>
                                        <p:attrNameLst>
                                          <p:attrName>ppt_x</p:attrName>
                                        </p:attrNameLst>
                                      </p:cBhvr>
                                      <p:tavLst>
                                        <p:tav tm="0">
                                          <p:val>
                                            <p:strVal val="#ppt_x-0.25"/>
                                          </p:val>
                                        </p:tav>
                                        <p:tav tm="100000">
                                          <p:val>
                                            <p:strVal val="#ppt_x"/>
                                          </p:val>
                                        </p:tav>
                                      </p:tavLst>
                                    </p:anim>
                                    <p:anim calcmode="lin" valueType="num">
                                      <p:cBhvr>
                                        <p:cTn id="163" dur="664" tmFilter="0.0,0.0; 0.25,0.07; 0.50,0.2; 0.75,0.467; 1.0,1.0">
                                          <p:stCondLst>
                                            <p:cond delay="0"/>
                                          </p:stCondLst>
                                        </p:cTn>
                                        <p:tgtEl>
                                          <p:spTgt spid="2">
                                            <p:txEl>
                                              <p:pRg st="8" end="8"/>
                                            </p:txEl>
                                          </p:spTgt>
                                        </p:tgtEl>
                                        <p:attrNameLst>
                                          <p:attrName>ppt_y</p:attrName>
                                        </p:attrNameLst>
                                      </p:cBhvr>
                                      <p:tavLst>
                                        <p:tav tm="0" fmla="#ppt_y-sin(pi*$)/3">
                                          <p:val>
                                            <p:fltVal val="0.5"/>
                                          </p:val>
                                        </p:tav>
                                        <p:tav tm="100000">
                                          <p:val>
                                            <p:fltVal val="1"/>
                                          </p:val>
                                        </p:tav>
                                      </p:tavLst>
                                    </p:anim>
                                    <p:anim calcmode="lin" valueType="num">
                                      <p:cBhvr>
                                        <p:cTn id="164" dur="664" tmFilter="0, 0; 0.125,0.2665; 0.25,0.4; 0.375,0.465; 0.5,0.5;  0.625,0.535; 0.75,0.6; 0.875,0.7335; 1,1">
                                          <p:stCondLst>
                                            <p:cond delay="664"/>
                                          </p:stCondLst>
                                        </p:cTn>
                                        <p:tgtEl>
                                          <p:spTgt spid="2">
                                            <p:txEl>
                                              <p:pRg st="8" end="8"/>
                                            </p:txEl>
                                          </p:spTgt>
                                        </p:tgtEl>
                                        <p:attrNameLst>
                                          <p:attrName>ppt_y</p:attrName>
                                        </p:attrNameLst>
                                      </p:cBhvr>
                                      <p:tavLst>
                                        <p:tav tm="0" fmla="#ppt_y-sin(pi*$)/9">
                                          <p:val>
                                            <p:fltVal val="0"/>
                                          </p:val>
                                        </p:tav>
                                        <p:tav tm="100000">
                                          <p:val>
                                            <p:fltVal val="1"/>
                                          </p:val>
                                        </p:tav>
                                      </p:tavLst>
                                    </p:anim>
                                    <p:anim calcmode="lin" valueType="num">
                                      <p:cBhvr>
                                        <p:cTn id="165" dur="332" tmFilter="0, 0; 0.125,0.2665; 0.25,0.4; 0.375,0.465; 0.5,0.5;  0.625,0.535; 0.75,0.6; 0.875,0.7335; 1,1">
                                          <p:stCondLst>
                                            <p:cond delay="1324"/>
                                          </p:stCondLst>
                                        </p:cTn>
                                        <p:tgtEl>
                                          <p:spTgt spid="2">
                                            <p:txEl>
                                              <p:pRg st="8" end="8"/>
                                            </p:txEl>
                                          </p:spTgt>
                                        </p:tgtEl>
                                        <p:attrNameLst>
                                          <p:attrName>ppt_y</p:attrName>
                                        </p:attrNameLst>
                                      </p:cBhvr>
                                      <p:tavLst>
                                        <p:tav tm="0" fmla="#ppt_y-sin(pi*$)/27">
                                          <p:val>
                                            <p:fltVal val="0"/>
                                          </p:val>
                                        </p:tav>
                                        <p:tav tm="100000">
                                          <p:val>
                                            <p:fltVal val="1"/>
                                          </p:val>
                                        </p:tav>
                                      </p:tavLst>
                                    </p:anim>
                                    <p:anim calcmode="lin" valueType="num">
                                      <p:cBhvr>
                                        <p:cTn id="166" dur="164" tmFilter="0, 0; 0.125,0.2665; 0.25,0.4; 0.375,0.465; 0.5,0.5;  0.625,0.535; 0.75,0.6; 0.875,0.7335; 1,1">
                                          <p:stCondLst>
                                            <p:cond delay="1656"/>
                                          </p:stCondLst>
                                        </p:cTn>
                                        <p:tgtEl>
                                          <p:spTgt spid="2">
                                            <p:txEl>
                                              <p:pRg st="8" end="8"/>
                                            </p:txEl>
                                          </p:spTgt>
                                        </p:tgtEl>
                                        <p:attrNameLst>
                                          <p:attrName>ppt_y</p:attrName>
                                        </p:attrNameLst>
                                      </p:cBhvr>
                                      <p:tavLst>
                                        <p:tav tm="0" fmla="#ppt_y-sin(pi*$)/81">
                                          <p:val>
                                            <p:fltVal val="0"/>
                                          </p:val>
                                        </p:tav>
                                        <p:tav tm="100000">
                                          <p:val>
                                            <p:fltVal val="1"/>
                                          </p:val>
                                        </p:tav>
                                      </p:tavLst>
                                    </p:anim>
                                    <p:animScale>
                                      <p:cBhvr>
                                        <p:cTn id="167" dur="26">
                                          <p:stCondLst>
                                            <p:cond delay="650"/>
                                          </p:stCondLst>
                                        </p:cTn>
                                        <p:tgtEl>
                                          <p:spTgt spid="2">
                                            <p:txEl>
                                              <p:pRg st="8" end="8"/>
                                            </p:txEl>
                                          </p:spTgt>
                                        </p:tgtEl>
                                      </p:cBhvr>
                                      <p:to x="100000" y="60000"/>
                                    </p:animScale>
                                    <p:animScale>
                                      <p:cBhvr>
                                        <p:cTn id="168" dur="166" decel="50000">
                                          <p:stCondLst>
                                            <p:cond delay="676"/>
                                          </p:stCondLst>
                                        </p:cTn>
                                        <p:tgtEl>
                                          <p:spTgt spid="2">
                                            <p:txEl>
                                              <p:pRg st="8" end="8"/>
                                            </p:txEl>
                                          </p:spTgt>
                                        </p:tgtEl>
                                      </p:cBhvr>
                                      <p:to x="100000" y="100000"/>
                                    </p:animScale>
                                    <p:animScale>
                                      <p:cBhvr>
                                        <p:cTn id="169" dur="26">
                                          <p:stCondLst>
                                            <p:cond delay="1312"/>
                                          </p:stCondLst>
                                        </p:cTn>
                                        <p:tgtEl>
                                          <p:spTgt spid="2">
                                            <p:txEl>
                                              <p:pRg st="8" end="8"/>
                                            </p:txEl>
                                          </p:spTgt>
                                        </p:tgtEl>
                                      </p:cBhvr>
                                      <p:to x="100000" y="80000"/>
                                    </p:animScale>
                                    <p:animScale>
                                      <p:cBhvr>
                                        <p:cTn id="170" dur="166" decel="50000">
                                          <p:stCondLst>
                                            <p:cond delay="1338"/>
                                          </p:stCondLst>
                                        </p:cTn>
                                        <p:tgtEl>
                                          <p:spTgt spid="2">
                                            <p:txEl>
                                              <p:pRg st="8" end="8"/>
                                            </p:txEl>
                                          </p:spTgt>
                                        </p:tgtEl>
                                      </p:cBhvr>
                                      <p:to x="100000" y="100000"/>
                                    </p:animScale>
                                    <p:animScale>
                                      <p:cBhvr>
                                        <p:cTn id="171" dur="26">
                                          <p:stCondLst>
                                            <p:cond delay="1642"/>
                                          </p:stCondLst>
                                        </p:cTn>
                                        <p:tgtEl>
                                          <p:spTgt spid="2">
                                            <p:txEl>
                                              <p:pRg st="8" end="8"/>
                                            </p:txEl>
                                          </p:spTgt>
                                        </p:tgtEl>
                                      </p:cBhvr>
                                      <p:to x="100000" y="90000"/>
                                    </p:animScale>
                                    <p:animScale>
                                      <p:cBhvr>
                                        <p:cTn id="172" dur="166" decel="50000">
                                          <p:stCondLst>
                                            <p:cond delay="1668"/>
                                          </p:stCondLst>
                                        </p:cTn>
                                        <p:tgtEl>
                                          <p:spTgt spid="2">
                                            <p:txEl>
                                              <p:pRg st="8" end="8"/>
                                            </p:txEl>
                                          </p:spTgt>
                                        </p:tgtEl>
                                      </p:cBhvr>
                                      <p:to x="100000" y="100000"/>
                                    </p:animScale>
                                    <p:animScale>
                                      <p:cBhvr>
                                        <p:cTn id="173" dur="26">
                                          <p:stCondLst>
                                            <p:cond delay="1808"/>
                                          </p:stCondLst>
                                        </p:cTn>
                                        <p:tgtEl>
                                          <p:spTgt spid="2">
                                            <p:txEl>
                                              <p:pRg st="8" end="8"/>
                                            </p:txEl>
                                          </p:spTgt>
                                        </p:tgtEl>
                                      </p:cBhvr>
                                      <p:to x="100000" y="95000"/>
                                    </p:animScale>
                                    <p:animScale>
                                      <p:cBhvr>
                                        <p:cTn id="174" dur="166" decel="50000">
                                          <p:stCondLst>
                                            <p:cond delay="1834"/>
                                          </p:stCondLst>
                                        </p:cTn>
                                        <p:tgtEl>
                                          <p:spTgt spid="2">
                                            <p:txEl>
                                              <p:pRg st="8" end="8"/>
                                            </p:txEl>
                                          </p:spTgt>
                                        </p:tgtEl>
                                      </p:cBhvr>
                                      <p:to x="100000" y="100000"/>
                                    </p:animScale>
                                  </p:childTnLst>
                                </p:cTn>
                              </p:par>
                            </p:childTnLst>
                          </p:cTn>
                        </p:par>
                      </p:childTnLst>
                    </p:cTn>
                  </p:par>
                  <p:par>
                    <p:cTn id="175" fill="hold">
                      <p:stCondLst>
                        <p:cond delay="indefinite"/>
                      </p:stCondLst>
                      <p:childTnLst>
                        <p:par>
                          <p:cTn id="176" fill="hold">
                            <p:stCondLst>
                              <p:cond delay="0"/>
                            </p:stCondLst>
                            <p:childTnLst>
                              <p:par>
                                <p:cTn id="177" presetID="26" presetClass="entr" presetSubtype="0" fill="hold" grpId="0" nodeType="clickEffect">
                                  <p:stCondLst>
                                    <p:cond delay="0"/>
                                  </p:stCondLst>
                                  <p:childTnLst>
                                    <p:set>
                                      <p:cBhvr>
                                        <p:cTn id="178" dur="1" fill="hold">
                                          <p:stCondLst>
                                            <p:cond delay="0"/>
                                          </p:stCondLst>
                                        </p:cTn>
                                        <p:tgtEl>
                                          <p:spTgt spid="2">
                                            <p:txEl>
                                              <p:pRg st="9" end="9"/>
                                            </p:txEl>
                                          </p:spTgt>
                                        </p:tgtEl>
                                        <p:attrNameLst>
                                          <p:attrName>style.visibility</p:attrName>
                                        </p:attrNameLst>
                                      </p:cBhvr>
                                      <p:to>
                                        <p:strVal val="visible"/>
                                      </p:to>
                                    </p:set>
                                    <p:animEffect transition="in" filter="wipe(down)">
                                      <p:cBhvr>
                                        <p:cTn id="179" dur="580">
                                          <p:stCondLst>
                                            <p:cond delay="0"/>
                                          </p:stCondLst>
                                        </p:cTn>
                                        <p:tgtEl>
                                          <p:spTgt spid="2">
                                            <p:txEl>
                                              <p:pRg st="9" end="9"/>
                                            </p:txEl>
                                          </p:spTgt>
                                        </p:tgtEl>
                                      </p:cBhvr>
                                    </p:animEffect>
                                    <p:anim calcmode="lin" valueType="num">
                                      <p:cBhvr>
                                        <p:cTn id="180" dur="1822" tmFilter="0,0; 0.14,0.36; 0.43,0.73; 0.71,0.91; 1.0,1.0">
                                          <p:stCondLst>
                                            <p:cond delay="0"/>
                                          </p:stCondLst>
                                        </p:cTn>
                                        <p:tgtEl>
                                          <p:spTgt spid="2">
                                            <p:txEl>
                                              <p:pRg st="9" end="9"/>
                                            </p:txEl>
                                          </p:spTgt>
                                        </p:tgtEl>
                                        <p:attrNameLst>
                                          <p:attrName>ppt_x</p:attrName>
                                        </p:attrNameLst>
                                      </p:cBhvr>
                                      <p:tavLst>
                                        <p:tav tm="0">
                                          <p:val>
                                            <p:strVal val="#ppt_x-0.25"/>
                                          </p:val>
                                        </p:tav>
                                        <p:tav tm="100000">
                                          <p:val>
                                            <p:strVal val="#ppt_x"/>
                                          </p:val>
                                        </p:tav>
                                      </p:tavLst>
                                    </p:anim>
                                    <p:anim calcmode="lin" valueType="num">
                                      <p:cBhvr>
                                        <p:cTn id="181" dur="664" tmFilter="0.0,0.0; 0.25,0.07; 0.50,0.2; 0.75,0.467; 1.0,1.0">
                                          <p:stCondLst>
                                            <p:cond delay="0"/>
                                          </p:stCondLst>
                                        </p:cTn>
                                        <p:tgtEl>
                                          <p:spTgt spid="2">
                                            <p:txEl>
                                              <p:pRg st="9" end="9"/>
                                            </p:txEl>
                                          </p:spTgt>
                                        </p:tgtEl>
                                        <p:attrNameLst>
                                          <p:attrName>ppt_y</p:attrName>
                                        </p:attrNameLst>
                                      </p:cBhvr>
                                      <p:tavLst>
                                        <p:tav tm="0" fmla="#ppt_y-sin(pi*$)/3">
                                          <p:val>
                                            <p:fltVal val="0.5"/>
                                          </p:val>
                                        </p:tav>
                                        <p:tav tm="100000">
                                          <p:val>
                                            <p:fltVal val="1"/>
                                          </p:val>
                                        </p:tav>
                                      </p:tavLst>
                                    </p:anim>
                                    <p:anim calcmode="lin" valueType="num">
                                      <p:cBhvr>
                                        <p:cTn id="182" dur="664" tmFilter="0, 0; 0.125,0.2665; 0.25,0.4; 0.375,0.465; 0.5,0.5;  0.625,0.535; 0.75,0.6; 0.875,0.7335; 1,1">
                                          <p:stCondLst>
                                            <p:cond delay="664"/>
                                          </p:stCondLst>
                                        </p:cTn>
                                        <p:tgtEl>
                                          <p:spTgt spid="2">
                                            <p:txEl>
                                              <p:pRg st="9" end="9"/>
                                            </p:txEl>
                                          </p:spTgt>
                                        </p:tgtEl>
                                        <p:attrNameLst>
                                          <p:attrName>ppt_y</p:attrName>
                                        </p:attrNameLst>
                                      </p:cBhvr>
                                      <p:tavLst>
                                        <p:tav tm="0" fmla="#ppt_y-sin(pi*$)/9">
                                          <p:val>
                                            <p:fltVal val="0"/>
                                          </p:val>
                                        </p:tav>
                                        <p:tav tm="100000">
                                          <p:val>
                                            <p:fltVal val="1"/>
                                          </p:val>
                                        </p:tav>
                                      </p:tavLst>
                                    </p:anim>
                                    <p:anim calcmode="lin" valueType="num">
                                      <p:cBhvr>
                                        <p:cTn id="183" dur="332" tmFilter="0, 0; 0.125,0.2665; 0.25,0.4; 0.375,0.465; 0.5,0.5;  0.625,0.535; 0.75,0.6; 0.875,0.7335; 1,1">
                                          <p:stCondLst>
                                            <p:cond delay="1324"/>
                                          </p:stCondLst>
                                        </p:cTn>
                                        <p:tgtEl>
                                          <p:spTgt spid="2">
                                            <p:txEl>
                                              <p:pRg st="9" end="9"/>
                                            </p:txEl>
                                          </p:spTgt>
                                        </p:tgtEl>
                                        <p:attrNameLst>
                                          <p:attrName>ppt_y</p:attrName>
                                        </p:attrNameLst>
                                      </p:cBhvr>
                                      <p:tavLst>
                                        <p:tav tm="0" fmla="#ppt_y-sin(pi*$)/27">
                                          <p:val>
                                            <p:fltVal val="0"/>
                                          </p:val>
                                        </p:tav>
                                        <p:tav tm="100000">
                                          <p:val>
                                            <p:fltVal val="1"/>
                                          </p:val>
                                        </p:tav>
                                      </p:tavLst>
                                    </p:anim>
                                    <p:anim calcmode="lin" valueType="num">
                                      <p:cBhvr>
                                        <p:cTn id="184" dur="164" tmFilter="0, 0; 0.125,0.2665; 0.25,0.4; 0.375,0.465; 0.5,0.5;  0.625,0.535; 0.75,0.6; 0.875,0.7335; 1,1">
                                          <p:stCondLst>
                                            <p:cond delay="1656"/>
                                          </p:stCondLst>
                                        </p:cTn>
                                        <p:tgtEl>
                                          <p:spTgt spid="2">
                                            <p:txEl>
                                              <p:pRg st="9" end="9"/>
                                            </p:txEl>
                                          </p:spTgt>
                                        </p:tgtEl>
                                        <p:attrNameLst>
                                          <p:attrName>ppt_y</p:attrName>
                                        </p:attrNameLst>
                                      </p:cBhvr>
                                      <p:tavLst>
                                        <p:tav tm="0" fmla="#ppt_y-sin(pi*$)/81">
                                          <p:val>
                                            <p:fltVal val="0"/>
                                          </p:val>
                                        </p:tav>
                                        <p:tav tm="100000">
                                          <p:val>
                                            <p:fltVal val="1"/>
                                          </p:val>
                                        </p:tav>
                                      </p:tavLst>
                                    </p:anim>
                                    <p:animScale>
                                      <p:cBhvr>
                                        <p:cTn id="185" dur="26">
                                          <p:stCondLst>
                                            <p:cond delay="650"/>
                                          </p:stCondLst>
                                        </p:cTn>
                                        <p:tgtEl>
                                          <p:spTgt spid="2">
                                            <p:txEl>
                                              <p:pRg st="9" end="9"/>
                                            </p:txEl>
                                          </p:spTgt>
                                        </p:tgtEl>
                                      </p:cBhvr>
                                      <p:to x="100000" y="60000"/>
                                    </p:animScale>
                                    <p:animScale>
                                      <p:cBhvr>
                                        <p:cTn id="186" dur="166" decel="50000">
                                          <p:stCondLst>
                                            <p:cond delay="676"/>
                                          </p:stCondLst>
                                        </p:cTn>
                                        <p:tgtEl>
                                          <p:spTgt spid="2">
                                            <p:txEl>
                                              <p:pRg st="9" end="9"/>
                                            </p:txEl>
                                          </p:spTgt>
                                        </p:tgtEl>
                                      </p:cBhvr>
                                      <p:to x="100000" y="100000"/>
                                    </p:animScale>
                                    <p:animScale>
                                      <p:cBhvr>
                                        <p:cTn id="187" dur="26">
                                          <p:stCondLst>
                                            <p:cond delay="1312"/>
                                          </p:stCondLst>
                                        </p:cTn>
                                        <p:tgtEl>
                                          <p:spTgt spid="2">
                                            <p:txEl>
                                              <p:pRg st="9" end="9"/>
                                            </p:txEl>
                                          </p:spTgt>
                                        </p:tgtEl>
                                      </p:cBhvr>
                                      <p:to x="100000" y="80000"/>
                                    </p:animScale>
                                    <p:animScale>
                                      <p:cBhvr>
                                        <p:cTn id="188" dur="166" decel="50000">
                                          <p:stCondLst>
                                            <p:cond delay="1338"/>
                                          </p:stCondLst>
                                        </p:cTn>
                                        <p:tgtEl>
                                          <p:spTgt spid="2">
                                            <p:txEl>
                                              <p:pRg st="9" end="9"/>
                                            </p:txEl>
                                          </p:spTgt>
                                        </p:tgtEl>
                                      </p:cBhvr>
                                      <p:to x="100000" y="100000"/>
                                    </p:animScale>
                                    <p:animScale>
                                      <p:cBhvr>
                                        <p:cTn id="189" dur="26">
                                          <p:stCondLst>
                                            <p:cond delay="1642"/>
                                          </p:stCondLst>
                                        </p:cTn>
                                        <p:tgtEl>
                                          <p:spTgt spid="2">
                                            <p:txEl>
                                              <p:pRg st="9" end="9"/>
                                            </p:txEl>
                                          </p:spTgt>
                                        </p:tgtEl>
                                      </p:cBhvr>
                                      <p:to x="100000" y="90000"/>
                                    </p:animScale>
                                    <p:animScale>
                                      <p:cBhvr>
                                        <p:cTn id="190" dur="166" decel="50000">
                                          <p:stCondLst>
                                            <p:cond delay="1668"/>
                                          </p:stCondLst>
                                        </p:cTn>
                                        <p:tgtEl>
                                          <p:spTgt spid="2">
                                            <p:txEl>
                                              <p:pRg st="9" end="9"/>
                                            </p:txEl>
                                          </p:spTgt>
                                        </p:tgtEl>
                                      </p:cBhvr>
                                      <p:to x="100000" y="100000"/>
                                    </p:animScale>
                                    <p:animScale>
                                      <p:cBhvr>
                                        <p:cTn id="191" dur="26">
                                          <p:stCondLst>
                                            <p:cond delay="1808"/>
                                          </p:stCondLst>
                                        </p:cTn>
                                        <p:tgtEl>
                                          <p:spTgt spid="2">
                                            <p:txEl>
                                              <p:pRg st="9" end="9"/>
                                            </p:txEl>
                                          </p:spTgt>
                                        </p:tgtEl>
                                      </p:cBhvr>
                                      <p:to x="100000" y="95000"/>
                                    </p:animScale>
                                    <p:animScale>
                                      <p:cBhvr>
                                        <p:cTn id="192" dur="166" decel="50000">
                                          <p:stCondLst>
                                            <p:cond delay="1834"/>
                                          </p:stCondLst>
                                        </p:cTn>
                                        <p:tgtEl>
                                          <p:spTgt spid="2">
                                            <p:txEl>
                                              <p:pRg st="9" end="9"/>
                                            </p:txEl>
                                          </p:spTgt>
                                        </p:tgtEl>
                                      </p:cBhvr>
                                      <p:to x="100000" y="100000"/>
                                    </p:animScale>
                                  </p:childTnLst>
                                </p:cTn>
                              </p:par>
                              <p:par>
                                <p:cTn id="193" presetID="26" presetClass="entr" presetSubtype="0" fill="hold" grpId="0" nodeType="withEffect">
                                  <p:stCondLst>
                                    <p:cond delay="0"/>
                                  </p:stCondLst>
                                  <p:childTnLst>
                                    <p:set>
                                      <p:cBhvr>
                                        <p:cTn id="194" dur="1" fill="hold">
                                          <p:stCondLst>
                                            <p:cond delay="0"/>
                                          </p:stCondLst>
                                        </p:cTn>
                                        <p:tgtEl>
                                          <p:spTgt spid="2">
                                            <p:txEl>
                                              <p:pRg st="10" end="10"/>
                                            </p:txEl>
                                          </p:spTgt>
                                        </p:tgtEl>
                                        <p:attrNameLst>
                                          <p:attrName>style.visibility</p:attrName>
                                        </p:attrNameLst>
                                      </p:cBhvr>
                                      <p:to>
                                        <p:strVal val="visible"/>
                                      </p:to>
                                    </p:set>
                                    <p:animEffect transition="in" filter="wipe(down)">
                                      <p:cBhvr>
                                        <p:cTn id="195" dur="580">
                                          <p:stCondLst>
                                            <p:cond delay="0"/>
                                          </p:stCondLst>
                                        </p:cTn>
                                        <p:tgtEl>
                                          <p:spTgt spid="2">
                                            <p:txEl>
                                              <p:pRg st="10" end="10"/>
                                            </p:txEl>
                                          </p:spTgt>
                                        </p:tgtEl>
                                      </p:cBhvr>
                                    </p:animEffect>
                                    <p:anim calcmode="lin" valueType="num">
                                      <p:cBhvr>
                                        <p:cTn id="196" dur="1822" tmFilter="0,0; 0.14,0.36; 0.43,0.73; 0.71,0.91; 1.0,1.0">
                                          <p:stCondLst>
                                            <p:cond delay="0"/>
                                          </p:stCondLst>
                                        </p:cTn>
                                        <p:tgtEl>
                                          <p:spTgt spid="2">
                                            <p:txEl>
                                              <p:pRg st="10" end="10"/>
                                            </p:txEl>
                                          </p:spTgt>
                                        </p:tgtEl>
                                        <p:attrNameLst>
                                          <p:attrName>ppt_x</p:attrName>
                                        </p:attrNameLst>
                                      </p:cBhvr>
                                      <p:tavLst>
                                        <p:tav tm="0">
                                          <p:val>
                                            <p:strVal val="#ppt_x-0.25"/>
                                          </p:val>
                                        </p:tav>
                                        <p:tav tm="100000">
                                          <p:val>
                                            <p:strVal val="#ppt_x"/>
                                          </p:val>
                                        </p:tav>
                                      </p:tavLst>
                                    </p:anim>
                                    <p:anim calcmode="lin" valueType="num">
                                      <p:cBhvr>
                                        <p:cTn id="197" dur="664" tmFilter="0.0,0.0; 0.25,0.07; 0.50,0.2; 0.75,0.467; 1.0,1.0">
                                          <p:stCondLst>
                                            <p:cond delay="0"/>
                                          </p:stCondLst>
                                        </p:cTn>
                                        <p:tgtEl>
                                          <p:spTgt spid="2">
                                            <p:txEl>
                                              <p:pRg st="10" end="10"/>
                                            </p:txEl>
                                          </p:spTgt>
                                        </p:tgtEl>
                                        <p:attrNameLst>
                                          <p:attrName>ppt_y</p:attrName>
                                        </p:attrNameLst>
                                      </p:cBhvr>
                                      <p:tavLst>
                                        <p:tav tm="0" fmla="#ppt_y-sin(pi*$)/3">
                                          <p:val>
                                            <p:fltVal val="0.5"/>
                                          </p:val>
                                        </p:tav>
                                        <p:tav tm="100000">
                                          <p:val>
                                            <p:fltVal val="1"/>
                                          </p:val>
                                        </p:tav>
                                      </p:tavLst>
                                    </p:anim>
                                    <p:anim calcmode="lin" valueType="num">
                                      <p:cBhvr>
                                        <p:cTn id="198" dur="664" tmFilter="0, 0; 0.125,0.2665; 0.25,0.4; 0.375,0.465; 0.5,0.5;  0.625,0.535; 0.75,0.6; 0.875,0.7335; 1,1">
                                          <p:stCondLst>
                                            <p:cond delay="664"/>
                                          </p:stCondLst>
                                        </p:cTn>
                                        <p:tgtEl>
                                          <p:spTgt spid="2">
                                            <p:txEl>
                                              <p:pRg st="10" end="10"/>
                                            </p:txEl>
                                          </p:spTgt>
                                        </p:tgtEl>
                                        <p:attrNameLst>
                                          <p:attrName>ppt_y</p:attrName>
                                        </p:attrNameLst>
                                      </p:cBhvr>
                                      <p:tavLst>
                                        <p:tav tm="0" fmla="#ppt_y-sin(pi*$)/9">
                                          <p:val>
                                            <p:fltVal val="0"/>
                                          </p:val>
                                        </p:tav>
                                        <p:tav tm="100000">
                                          <p:val>
                                            <p:fltVal val="1"/>
                                          </p:val>
                                        </p:tav>
                                      </p:tavLst>
                                    </p:anim>
                                    <p:anim calcmode="lin" valueType="num">
                                      <p:cBhvr>
                                        <p:cTn id="199" dur="332" tmFilter="0, 0; 0.125,0.2665; 0.25,0.4; 0.375,0.465; 0.5,0.5;  0.625,0.535; 0.75,0.6; 0.875,0.7335; 1,1">
                                          <p:stCondLst>
                                            <p:cond delay="1324"/>
                                          </p:stCondLst>
                                        </p:cTn>
                                        <p:tgtEl>
                                          <p:spTgt spid="2">
                                            <p:txEl>
                                              <p:pRg st="10" end="10"/>
                                            </p:txEl>
                                          </p:spTgt>
                                        </p:tgtEl>
                                        <p:attrNameLst>
                                          <p:attrName>ppt_y</p:attrName>
                                        </p:attrNameLst>
                                      </p:cBhvr>
                                      <p:tavLst>
                                        <p:tav tm="0" fmla="#ppt_y-sin(pi*$)/27">
                                          <p:val>
                                            <p:fltVal val="0"/>
                                          </p:val>
                                        </p:tav>
                                        <p:tav tm="100000">
                                          <p:val>
                                            <p:fltVal val="1"/>
                                          </p:val>
                                        </p:tav>
                                      </p:tavLst>
                                    </p:anim>
                                    <p:anim calcmode="lin" valueType="num">
                                      <p:cBhvr>
                                        <p:cTn id="200" dur="164" tmFilter="0, 0; 0.125,0.2665; 0.25,0.4; 0.375,0.465; 0.5,0.5;  0.625,0.535; 0.75,0.6; 0.875,0.7335; 1,1">
                                          <p:stCondLst>
                                            <p:cond delay="1656"/>
                                          </p:stCondLst>
                                        </p:cTn>
                                        <p:tgtEl>
                                          <p:spTgt spid="2">
                                            <p:txEl>
                                              <p:pRg st="10" end="10"/>
                                            </p:txEl>
                                          </p:spTgt>
                                        </p:tgtEl>
                                        <p:attrNameLst>
                                          <p:attrName>ppt_y</p:attrName>
                                        </p:attrNameLst>
                                      </p:cBhvr>
                                      <p:tavLst>
                                        <p:tav tm="0" fmla="#ppt_y-sin(pi*$)/81">
                                          <p:val>
                                            <p:fltVal val="0"/>
                                          </p:val>
                                        </p:tav>
                                        <p:tav tm="100000">
                                          <p:val>
                                            <p:fltVal val="1"/>
                                          </p:val>
                                        </p:tav>
                                      </p:tavLst>
                                    </p:anim>
                                    <p:animScale>
                                      <p:cBhvr>
                                        <p:cTn id="201" dur="26">
                                          <p:stCondLst>
                                            <p:cond delay="650"/>
                                          </p:stCondLst>
                                        </p:cTn>
                                        <p:tgtEl>
                                          <p:spTgt spid="2">
                                            <p:txEl>
                                              <p:pRg st="10" end="10"/>
                                            </p:txEl>
                                          </p:spTgt>
                                        </p:tgtEl>
                                      </p:cBhvr>
                                      <p:to x="100000" y="60000"/>
                                    </p:animScale>
                                    <p:animScale>
                                      <p:cBhvr>
                                        <p:cTn id="202" dur="166" decel="50000">
                                          <p:stCondLst>
                                            <p:cond delay="676"/>
                                          </p:stCondLst>
                                        </p:cTn>
                                        <p:tgtEl>
                                          <p:spTgt spid="2">
                                            <p:txEl>
                                              <p:pRg st="10" end="10"/>
                                            </p:txEl>
                                          </p:spTgt>
                                        </p:tgtEl>
                                      </p:cBhvr>
                                      <p:to x="100000" y="100000"/>
                                    </p:animScale>
                                    <p:animScale>
                                      <p:cBhvr>
                                        <p:cTn id="203" dur="26">
                                          <p:stCondLst>
                                            <p:cond delay="1312"/>
                                          </p:stCondLst>
                                        </p:cTn>
                                        <p:tgtEl>
                                          <p:spTgt spid="2">
                                            <p:txEl>
                                              <p:pRg st="10" end="10"/>
                                            </p:txEl>
                                          </p:spTgt>
                                        </p:tgtEl>
                                      </p:cBhvr>
                                      <p:to x="100000" y="80000"/>
                                    </p:animScale>
                                    <p:animScale>
                                      <p:cBhvr>
                                        <p:cTn id="204" dur="166" decel="50000">
                                          <p:stCondLst>
                                            <p:cond delay="1338"/>
                                          </p:stCondLst>
                                        </p:cTn>
                                        <p:tgtEl>
                                          <p:spTgt spid="2">
                                            <p:txEl>
                                              <p:pRg st="10" end="10"/>
                                            </p:txEl>
                                          </p:spTgt>
                                        </p:tgtEl>
                                      </p:cBhvr>
                                      <p:to x="100000" y="100000"/>
                                    </p:animScale>
                                    <p:animScale>
                                      <p:cBhvr>
                                        <p:cTn id="205" dur="26">
                                          <p:stCondLst>
                                            <p:cond delay="1642"/>
                                          </p:stCondLst>
                                        </p:cTn>
                                        <p:tgtEl>
                                          <p:spTgt spid="2">
                                            <p:txEl>
                                              <p:pRg st="10" end="10"/>
                                            </p:txEl>
                                          </p:spTgt>
                                        </p:tgtEl>
                                      </p:cBhvr>
                                      <p:to x="100000" y="90000"/>
                                    </p:animScale>
                                    <p:animScale>
                                      <p:cBhvr>
                                        <p:cTn id="206" dur="166" decel="50000">
                                          <p:stCondLst>
                                            <p:cond delay="1668"/>
                                          </p:stCondLst>
                                        </p:cTn>
                                        <p:tgtEl>
                                          <p:spTgt spid="2">
                                            <p:txEl>
                                              <p:pRg st="10" end="10"/>
                                            </p:txEl>
                                          </p:spTgt>
                                        </p:tgtEl>
                                      </p:cBhvr>
                                      <p:to x="100000" y="100000"/>
                                    </p:animScale>
                                    <p:animScale>
                                      <p:cBhvr>
                                        <p:cTn id="207" dur="26">
                                          <p:stCondLst>
                                            <p:cond delay="1808"/>
                                          </p:stCondLst>
                                        </p:cTn>
                                        <p:tgtEl>
                                          <p:spTgt spid="2">
                                            <p:txEl>
                                              <p:pRg st="10" end="10"/>
                                            </p:txEl>
                                          </p:spTgt>
                                        </p:tgtEl>
                                      </p:cBhvr>
                                      <p:to x="100000" y="95000"/>
                                    </p:animScale>
                                    <p:animScale>
                                      <p:cBhvr>
                                        <p:cTn id="208" dur="166" decel="50000">
                                          <p:stCondLst>
                                            <p:cond delay="1834"/>
                                          </p:stCondLst>
                                        </p:cTn>
                                        <p:tgtEl>
                                          <p:spTgt spid="2">
                                            <p:txEl>
                                              <p:pRg st="10" end="10"/>
                                            </p:txEl>
                                          </p:spTgt>
                                        </p:tgtEl>
                                      </p:cBhvr>
                                      <p:to x="100000" y="100000"/>
                                    </p:animScale>
                                  </p:childTnLst>
                                </p:cTn>
                              </p:par>
                              <p:par>
                                <p:cTn id="209" presetID="26" presetClass="entr" presetSubtype="0" fill="hold" grpId="0" nodeType="withEffect">
                                  <p:stCondLst>
                                    <p:cond delay="0"/>
                                  </p:stCondLst>
                                  <p:childTnLst>
                                    <p:set>
                                      <p:cBhvr>
                                        <p:cTn id="210" dur="1" fill="hold">
                                          <p:stCondLst>
                                            <p:cond delay="0"/>
                                          </p:stCondLst>
                                        </p:cTn>
                                        <p:tgtEl>
                                          <p:spTgt spid="2">
                                            <p:txEl>
                                              <p:pRg st="11" end="11"/>
                                            </p:txEl>
                                          </p:spTgt>
                                        </p:tgtEl>
                                        <p:attrNameLst>
                                          <p:attrName>style.visibility</p:attrName>
                                        </p:attrNameLst>
                                      </p:cBhvr>
                                      <p:to>
                                        <p:strVal val="visible"/>
                                      </p:to>
                                    </p:set>
                                    <p:animEffect transition="in" filter="wipe(down)">
                                      <p:cBhvr>
                                        <p:cTn id="211" dur="580">
                                          <p:stCondLst>
                                            <p:cond delay="0"/>
                                          </p:stCondLst>
                                        </p:cTn>
                                        <p:tgtEl>
                                          <p:spTgt spid="2">
                                            <p:txEl>
                                              <p:pRg st="11" end="11"/>
                                            </p:txEl>
                                          </p:spTgt>
                                        </p:tgtEl>
                                      </p:cBhvr>
                                    </p:animEffect>
                                    <p:anim calcmode="lin" valueType="num">
                                      <p:cBhvr>
                                        <p:cTn id="212" dur="1822" tmFilter="0,0; 0.14,0.36; 0.43,0.73; 0.71,0.91; 1.0,1.0">
                                          <p:stCondLst>
                                            <p:cond delay="0"/>
                                          </p:stCondLst>
                                        </p:cTn>
                                        <p:tgtEl>
                                          <p:spTgt spid="2">
                                            <p:txEl>
                                              <p:pRg st="11" end="11"/>
                                            </p:txEl>
                                          </p:spTgt>
                                        </p:tgtEl>
                                        <p:attrNameLst>
                                          <p:attrName>ppt_x</p:attrName>
                                        </p:attrNameLst>
                                      </p:cBhvr>
                                      <p:tavLst>
                                        <p:tav tm="0">
                                          <p:val>
                                            <p:strVal val="#ppt_x-0.25"/>
                                          </p:val>
                                        </p:tav>
                                        <p:tav tm="100000">
                                          <p:val>
                                            <p:strVal val="#ppt_x"/>
                                          </p:val>
                                        </p:tav>
                                      </p:tavLst>
                                    </p:anim>
                                    <p:anim calcmode="lin" valueType="num">
                                      <p:cBhvr>
                                        <p:cTn id="213" dur="664" tmFilter="0.0,0.0; 0.25,0.07; 0.50,0.2; 0.75,0.467; 1.0,1.0">
                                          <p:stCondLst>
                                            <p:cond delay="0"/>
                                          </p:stCondLst>
                                        </p:cTn>
                                        <p:tgtEl>
                                          <p:spTgt spid="2">
                                            <p:txEl>
                                              <p:pRg st="11" end="11"/>
                                            </p:txEl>
                                          </p:spTgt>
                                        </p:tgtEl>
                                        <p:attrNameLst>
                                          <p:attrName>ppt_y</p:attrName>
                                        </p:attrNameLst>
                                      </p:cBhvr>
                                      <p:tavLst>
                                        <p:tav tm="0" fmla="#ppt_y-sin(pi*$)/3">
                                          <p:val>
                                            <p:fltVal val="0.5"/>
                                          </p:val>
                                        </p:tav>
                                        <p:tav tm="100000">
                                          <p:val>
                                            <p:fltVal val="1"/>
                                          </p:val>
                                        </p:tav>
                                      </p:tavLst>
                                    </p:anim>
                                    <p:anim calcmode="lin" valueType="num">
                                      <p:cBhvr>
                                        <p:cTn id="214" dur="664" tmFilter="0, 0; 0.125,0.2665; 0.25,0.4; 0.375,0.465; 0.5,0.5;  0.625,0.535; 0.75,0.6; 0.875,0.7335; 1,1">
                                          <p:stCondLst>
                                            <p:cond delay="664"/>
                                          </p:stCondLst>
                                        </p:cTn>
                                        <p:tgtEl>
                                          <p:spTgt spid="2">
                                            <p:txEl>
                                              <p:pRg st="11" end="11"/>
                                            </p:txEl>
                                          </p:spTgt>
                                        </p:tgtEl>
                                        <p:attrNameLst>
                                          <p:attrName>ppt_y</p:attrName>
                                        </p:attrNameLst>
                                      </p:cBhvr>
                                      <p:tavLst>
                                        <p:tav tm="0" fmla="#ppt_y-sin(pi*$)/9">
                                          <p:val>
                                            <p:fltVal val="0"/>
                                          </p:val>
                                        </p:tav>
                                        <p:tav tm="100000">
                                          <p:val>
                                            <p:fltVal val="1"/>
                                          </p:val>
                                        </p:tav>
                                      </p:tavLst>
                                    </p:anim>
                                    <p:anim calcmode="lin" valueType="num">
                                      <p:cBhvr>
                                        <p:cTn id="215" dur="332" tmFilter="0, 0; 0.125,0.2665; 0.25,0.4; 0.375,0.465; 0.5,0.5;  0.625,0.535; 0.75,0.6; 0.875,0.7335; 1,1">
                                          <p:stCondLst>
                                            <p:cond delay="1324"/>
                                          </p:stCondLst>
                                        </p:cTn>
                                        <p:tgtEl>
                                          <p:spTgt spid="2">
                                            <p:txEl>
                                              <p:pRg st="11" end="11"/>
                                            </p:txEl>
                                          </p:spTgt>
                                        </p:tgtEl>
                                        <p:attrNameLst>
                                          <p:attrName>ppt_y</p:attrName>
                                        </p:attrNameLst>
                                      </p:cBhvr>
                                      <p:tavLst>
                                        <p:tav tm="0" fmla="#ppt_y-sin(pi*$)/27">
                                          <p:val>
                                            <p:fltVal val="0"/>
                                          </p:val>
                                        </p:tav>
                                        <p:tav tm="100000">
                                          <p:val>
                                            <p:fltVal val="1"/>
                                          </p:val>
                                        </p:tav>
                                      </p:tavLst>
                                    </p:anim>
                                    <p:anim calcmode="lin" valueType="num">
                                      <p:cBhvr>
                                        <p:cTn id="216" dur="164" tmFilter="0, 0; 0.125,0.2665; 0.25,0.4; 0.375,0.465; 0.5,0.5;  0.625,0.535; 0.75,0.6; 0.875,0.7335; 1,1">
                                          <p:stCondLst>
                                            <p:cond delay="1656"/>
                                          </p:stCondLst>
                                        </p:cTn>
                                        <p:tgtEl>
                                          <p:spTgt spid="2">
                                            <p:txEl>
                                              <p:pRg st="11" end="11"/>
                                            </p:txEl>
                                          </p:spTgt>
                                        </p:tgtEl>
                                        <p:attrNameLst>
                                          <p:attrName>ppt_y</p:attrName>
                                        </p:attrNameLst>
                                      </p:cBhvr>
                                      <p:tavLst>
                                        <p:tav tm="0" fmla="#ppt_y-sin(pi*$)/81">
                                          <p:val>
                                            <p:fltVal val="0"/>
                                          </p:val>
                                        </p:tav>
                                        <p:tav tm="100000">
                                          <p:val>
                                            <p:fltVal val="1"/>
                                          </p:val>
                                        </p:tav>
                                      </p:tavLst>
                                    </p:anim>
                                    <p:animScale>
                                      <p:cBhvr>
                                        <p:cTn id="217" dur="26">
                                          <p:stCondLst>
                                            <p:cond delay="650"/>
                                          </p:stCondLst>
                                        </p:cTn>
                                        <p:tgtEl>
                                          <p:spTgt spid="2">
                                            <p:txEl>
                                              <p:pRg st="11" end="11"/>
                                            </p:txEl>
                                          </p:spTgt>
                                        </p:tgtEl>
                                      </p:cBhvr>
                                      <p:to x="100000" y="60000"/>
                                    </p:animScale>
                                    <p:animScale>
                                      <p:cBhvr>
                                        <p:cTn id="218" dur="166" decel="50000">
                                          <p:stCondLst>
                                            <p:cond delay="676"/>
                                          </p:stCondLst>
                                        </p:cTn>
                                        <p:tgtEl>
                                          <p:spTgt spid="2">
                                            <p:txEl>
                                              <p:pRg st="11" end="11"/>
                                            </p:txEl>
                                          </p:spTgt>
                                        </p:tgtEl>
                                      </p:cBhvr>
                                      <p:to x="100000" y="100000"/>
                                    </p:animScale>
                                    <p:animScale>
                                      <p:cBhvr>
                                        <p:cTn id="219" dur="26">
                                          <p:stCondLst>
                                            <p:cond delay="1312"/>
                                          </p:stCondLst>
                                        </p:cTn>
                                        <p:tgtEl>
                                          <p:spTgt spid="2">
                                            <p:txEl>
                                              <p:pRg st="11" end="11"/>
                                            </p:txEl>
                                          </p:spTgt>
                                        </p:tgtEl>
                                      </p:cBhvr>
                                      <p:to x="100000" y="80000"/>
                                    </p:animScale>
                                    <p:animScale>
                                      <p:cBhvr>
                                        <p:cTn id="220" dur="166" decel="50000">
                                          <p:stCondLst>
                                            <p:cond delay="1338"/>
                                          </p:stCondLst>
                                        </p:cTn>
                                        <p:tgtEl>
                                          <p:spTgt spid="2">
                                            <p:txEl>
                                              <p:pRg st="11" end="11"/>
                                            </p:txEl>
                                          </p:spTgt>
                                        </p:tgtEl>
                                      </p:cBhvr>
                                      <p:to x="100000" y="100000"/>
                                    </p:animScale>
                                    <p:animScale>
                                      <p:cBhvr>
                                        <p:cTn id="221" dur="26">
                                          <p:stCondLst>
                                            <p:cond delay="1642"/>
                                          </p:stCondLst>
                                        </p:cTn>
                                        <p:tgtEl>
                                          <p:spTgt spid="2">
                                            <p:txEl>
                                              <p:pRg st="11" end="11"/>
                                            </p:txEl>
                                          </p:spTgt>
                                        </p:tgtEl>
                                      </p:cBhvr>
                                      <p:to x="100000" y="90000"/>
                                    </p:animScale>
                                    <p:animScale>
                                      <p:cBhvr>
                                        <p:cTn id="222" dur="166" decel="50000">
                                          <p:stCondLst>
                                            <p:cond delay="1668"/>
                                          </p:stCondLst>
                                        </p:cTn>
                                        <p:tgtEl>
                                          <p:spTgt spid="2">
                                            <p:txEl>
                                              <p:pRg st="11" end="11"/>
                                            </p:txEl>
                                          </p:spTgt>
                                        </p:tgtEl>
                                      </p:cBhvr>
                                      <p:to x="100000" y="100000"/>
                                    </p:animScale>
                                    <p:animScale>
                                      <p:cBhvr>
                                        <p:cTn id="223" dur="26">
                                          <p:stCondLst>
                                            <p:cond delay="1808"/>
                                          </p:stCondLst>
                                        </p:cTn>
                                        <p:tgtEl>
                                          <p:spTgt spid="2">
                                            <p:txEl>
                                              <p:pRg st="11" end="11"/>
                                            </p:txEl>
                                          </p:spTgt>
                                        </p:tgtEl>
                                      </p:cBhvr>
                                      <p:to x="100000" y="95000"/>
                                    </p:animScale>
                                    <p:animScale>
                                      <p:cBhvr>
                                        <p:cTn id="224" dur="166" decel="50000">
                                          <p:stCondLst>
                                            <p:cond delay="1834"/>
                                          </p:stCondLst>
                                        </p:cTn>
                                        <p:tgtEl>
                                          <p:spTgt spid="2">
                                            <p:txEl>
                                              <p:pRg st="11" end="1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n-US" b="1" dirty="0" smtClean="0"/>
              <a:t>Electric Grid</a:t>
            </a:r>
            <a:endParaRPr lang="en-US" dirty="0" smtClean="0"/>
          </a:p>
          <a:p>
            <a:pPr marL="285750" indent="-285750">
              <a:buFont typeface="Arial" pitchFamily="34" charset="0"/>
              <a:buChar char="•"/>
            </a:pPr>
            <a:r>
              <a:rPr lang="en-US" dirty="0" smtClean="0"/>
              <a:t>Geomagnetically induced currents occur on a grand scale during geomagnetic storms on all long transmission lines</a:t>
            </a:r>
          </a:p>
          <a:p>
            <a:pPr marL="285750" indent="-285750">
              <a:buFont typeface="Arial" pitchFamily="34" charset="0"/>
              <a:buChar char="•"/>
            </a:pPr>
            <a:r>
              <a:rPr lang="en-US" dirty="0" smtClean="0"/>
              <a:t>Any power companies utilizing long transmission lines (many km in length) are at risk (mainly operators in China, North America, Australia)</a:t>
            </a:r>
          </a:p>
          <a:p>
            <a:pPr marL="630238" lvl="2" indent="-285750"/>
            <a:r>
              <a:rPr lang="en-US" dirty="0" smtClean="0"/>
              <a:t>European grid often utilizes shorter transmission cables; less vulnerable</a:t>
            </a:r>
          </a:p>
          <a:p>
            <a:pPr marL="285750" indent="-285750">
              <a:buFont typeface="Arial" pitchFamily="34" charset="0"/>
              <a:buChar char="•"/>
            </a:pPr>
            <a:r>
              <a:rPr lang="en-US" dirty="0" smtClean="0"/>
              <a:t>The (nearly direct) currents induced are harmful to electrical transmission equipment, especially to generators and transformers</a:t>
            </a:r>
          </a:p>
          <a:p>
            <a:pPr marL="630238" lvl="2" indent="-285750"/>
            <a:r>
              <a:rPr lang="en-US" dirty="0" smtClean="0"/>
              <a:t>Induces core saturation, constraining their performance (and trips many safety devices), and causes coils and cores to heat up</a:t>
            </a:r>
          </a:p>
          <a:p>
            <a:pPr marL="630238" lvl="2" indent="-285750"/>
            <a:r>
              <a:rPr lang="en-US" dirty="0" smtClean="0"/>
              <a:t>This heat can disable or destroy them, even causing a chain reaction that can overload and blow transformers in an entire system (e.g. Québec; March 13, 1989)</a:t>
            </a:r>
          </a:p>
          <a:p>
            <a:pPr marL="285750" indent="-285750">
              <a:buFont typeface="Arial" pitchFamily="34" charset="0"/>
              <a:buChar char="•"/>
            </a:pPr>
            <a:r>
              <a:rPr lang="en-US" dirty="0" smtClean="0"/>
              <a:t>Using geomagnetic storm warnings power companies can (and often do) minimize damage to power transmission equipment by momentarily disconnecting transformers or initiating temporary blackouts</a:t>
            </a:r>
          </a:p>
        </p:txBody>
      </p:sp>
      <p:sp>
        <p:nvSpPr>
          <p:cNvPr id="3" name="Title 2"/>
          <p:cNvSpPr>
            <a:spLocks noGrp="1"/>
          </p:cNvSpPr>
          <p:nvPr>
            <p:ph type="title"/>
          </p:nvPr>
        </p:nvSpPr>
        <p:spPr/>
        <p:txBody>
          <a:bodyPr>
            <a:normAutofit fontScale="90000"/>
          </a:bodyPr>
          <a:lstStyle/>
          <a:p>
            <a:r>
              <a:rPr lang="en-US" dirty="0"/>
              <a:t>Geomagnetic Storms and Infrastructure</a:t>
            </a:r>
          </a:p>
        </p:txBody>
      </p:sp>
    </p:spTree>
    <p:extLst>
      <p:ext uri="{BB962C8B-B14F-4D97-AF65-F5344CB8AC3E}">
        <p14:creationId xmlns:p14="http://schemas.microsoft.com/office/powerpoint/2010/main" val="188270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wipe(down)">
                                      <p:cBhvr>
                                        <p:cTn id="25" dur="580">
                                          <p:stCondLst>
                                            <p:cond delay="0"/>
                                          </p:stCondLst>
                                        </p:cTn>
                                        <p:tgtEl>
                                          <p:spTgt spid="2">
                                            <p:txEl>
                                              <p:pRg st="0" end="0"/>
                                            </p:txEl>
                                          </p:spTgt>
                                        </p:tgtEl>
                                      </p:cBhvr>
                                    </p:animEffect>
                                    <p:anim calcmode="lin" valueType="num">
                                      <p:cBhvr>
                                        <p:cTn id="26"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0" end="0"/>
                                            </p:txEl>
                                          </p:spTgt>
                                        </p:tgtEl>
                                      </p:cBhvr>
                                      <p:to x="100000" y="60000"/>
                                    </p:animScale>
                                    <p:animScale>
                                      <p:cBhvr>
                                        <p:cTn id="32" dur="166" decel="50000">
                                          <p:stCondLst>
                                            <p:cond delay="676"/>
                                          </p:stCondLst>
                                        </p:cTn>
                                        <p:tgtEl>
                                          <p:spTgt spid="2">
                                            <p:txEl>
                                              <p:pRg st="0" end="0"/>
                                            </p:txEl>
                                          </p:spTgt>
                                        </p:tgtEl>
                                      </p:cBhvr>
                                      <p:to x="100000" y="100000"/>
                                    </p:animScale>
                                    <p:animScale>
                                      <p:cBhvr>
                                        <p:cTn id="33" dur="26">
                                          <p:stCondLst>
                                            <p:cond delay="1312"/>
                                          </p:stCondLst>
                                        </p:cTn>
                                        <p:tgtEl>
                                          <p:spTgt spid="2">
                                            <p:txEl>
                                              <p:pRg st="0" end="0"/>
                                            </p:txEl>
                                          </p:spTgt>
                                        </p:tgtEl>
                                      </p:cBhvr>
                                      <p:to x="100000" y="80000"/>
                                    </p:animScale>
                                    <p:animScale>
                                      <p:cBhvr>
                                        <p:cTn id="34" dur="166" decel="50000">
                                          <p:stCondLst>
                                            <p:cond delay="1338"/>
                                          </p:stCondLst>
                                        </p:cTn>
                                        <p:tgtEl>
                                          <p:spTgt spid="2">
                                            <p:txEl>
                                              <p:pRg st="0" end="0"/>
                                            </p:txEl>
                                          </p:spTgt>
                                        </p:tgtEl>
                                      </p:cBhvr>
                                      <p:to x="100000" y="100000"/>
                                    </p:animScale>
                                    <p:animScale>
                                      <p:cBhvr>
                                        <p:cTn id="35" dur="26">
                                          <p:stCondLst>
                                            <p:cond delay="1642"/>
                                          </p:stCondLst>
                                        </p:cTn>
                                        <p:tgtEl>
                                          <p:spTgt spid="2">
                                            <p:txEl>
                                              <p:pRg st="0" end="0"/>
                                            </p:txEl>
                                          </p:spTgt>
                                        </p:tgtEl>
                                      </p:cBhvr>
                                      <p:to x="100000" y="90000"/>
                                    </p:animScale>
                                    <p:animScale>
                                      <p:cBhvr>
                                        <p:cTn id="36" dur="166" decel="50000">
                                          <p:stCondLst>
                                            <p:cond delay="1668"/>
                                          </p:stCondLst>
                                        </p:cTn>
                                        <p:tgtEl>
                                          <p:spTgt spid="2">
                                            <p:txEl>
                                              <p:pRg st="0" end="0"/>
                                            </p:txEl>
                                          </p:spTgt>
                                        </p:tgtEl>
                                      </p:cBhvr>
                                      <p:to x="100000" y="100000"/>
                                    </p:animScale>
                                    <p:animScale>
                                      <p:cBhvr>
                                        <p:cTn id="37" dur="26">
                                          <p:stCondLst>
                                            <p:cond delay="1808"/>
                                          </p:stCondLst>
                                        </p:cTn>
                                        <p:tgtEl>
                                          <p:spTgt spid="2">
                                            <p:txEl>
                                              <p:pRg st="0" end="0"/>
                                            </p:txEl>
                                          </p:spTgt>
                                        </p:tgtEl>
                                      </p:cBhvr>
                                      <p:to x="100000" y="95000"/>
                                    </p:animScale>
                                    <p:animScale>
                                      <p:cBhvr>
                                        <p:cTn id="38" dur="166" decel="50000">
                                          <p:stCondLst>
                                            <p:cond delay="1834"/>
                                          </p:stCondLst>
                                        </p:cTn>
                                        <p:tgtEl>
                                          <p:spTgt spid="2">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
                                            <p:txEl>
                                              <p:pRg st="1" end="1"/>
                                            </p:txEl>
                                          </p:spTgt>
                                        </p:tgtEl>
                                        <p:attrNameLst>
                                          <p:attrName>style.visibility</p:attrName>
                                        </p:attrNameLst>
                                      </p:cBhvr>
                                      <p:to>
                                        <p:strVal val="visible"/>
                                      </p:to>
                                    </p:set>
                                    <p:animEffect transition="in" filter="wipe(down)">
                                      <p:cBhvr>
                                        <p:cTn id="43" dur="580">
                                          <p:stCondLst>
                                            <p:cond delay="0"/>
                                          </p:stCondLst>
                                        </p:cTn>
                                        <p:tgtEl>
                                          <p:spTgt spid="2">
                                            <p:txEl>
                                              <p:pRg st="1" end="1"/>
                                            </p:txEl>
                                          </p:spTgt>
                                        </p:tgtEl>
                                      </p:cBhvr>
                                    </p:animEffect>
                                    <p:anim calcmode="lin" valueType="num">
                                      <p:cBhvr>
                                        <p:cTn id="44"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1" end="1"/>
                                            </p:txEl>
                                          </p:spTgt>
                                        </p:tgtEl>
                                      </p:cBhvr>
                                      <p:to x="100000" y="60000"/>
                                    </p:animScale>
                                    <p:animScale>
                                      <p:cBhvr>
                                        <p:cTn id="50" dur="166" decel="50000">
                                          <p:stCondLst>
                                            <p:cond delay="676"/>
                                          </p:stCondLst>
                                        </p:cTn>
                                        <p:tgtEl>
                                          <p:spTgt spid="2">
                                            <p:txEl>
                                              <p:pRg st="1" end="1"/>
                                            </p:txEl>
                                          </p:spTgt>
                                        </p:tgtEl>
                                      </p:cBhvr>
                                      <p:to x="100000" y="100000"/>
                                    </p:animScale>
                                    <p:animScale>
                                      <p:cBhvr>
                                        <p:cTn id="51" dur="26">
                                          <p:stCondLst>
                                            <p:cond delay="1312"/>
                                          </p:stCondLst>
                                        </p:cTn>
                                        <p:tgtEl>
                                          <p:spTgt spid="2">
                                            <p:txEl>
                                              <p:pRg st="1" end="1"/>
                                            </p:txEl>
                                          </p:spTgt>
                                        </p:tgtEl>
                                      </p:cBhvr>
                                      <p:to x="100000" y="80000"/>
                                    </p:animScale>
                                    <p:animScale>
                                      <p:cBhvr>
                                        <p:cTn id="52" dur="166" decel="50000">
                                          <p:stCondLst>
                                            <p:cond delay="1338"/>
                                          </p:stCondLst>
                                        </p:cTn>
                                        <p:tgtEl>
                                          <p:spTgt spid="2">
                                            <p:txEl>
                                              <p:pRg st="1" end="1"/>
                                            </p:txEl>
                                          </p:spTgt>
                                        </p:tgtEl>
                                      </p:cBhvr>
                                      <p:to x="100000" y="100000"/>
                                    </p:animScale>
                                    <p:animScale>
                                      <p:cBhvr>
                                        <p:cTn id="53" dur="26">
                                          <p:stCondLst>
                                            <p:cond delay="1642"/>
                                          </p:stCondLst>
                                        </p:cTn>
                                        <p:tgtEl>
                                          <p:spTgt spid="2">
                                            <p:txEl>
                                              <p:pRg st="1" end="1"/>
                                            </p:txEl>
                                          </p:spTgt>
                                        </p:tgtEl>
                                      </p:cBhvr>
                                      <p:to x="100000" y="90000"/>
                                    </p:animScale>
                                    <p:animScale>
                                      <p:cBhvr>
                                        <p:cTn id="54" dur="166" decel="50000">
                                          <p:stCondLst>
                                            <p:cond delay="1668"/>
                                          </p:stCondLst>
                                        </p:cTn>
                                        <p:tgtEl>
                                          <p:spTgt spid="2">
                                            <p:txEl>
                                              <p:pRg st="1" end="1"/>
                                            </p:txEl>
                                          </p:spTgt>
                                        </p:tgtEl>
                                      </p:cBhvr>
                                      <p:to x="100000" y="100000"/>
                                    </p:animScale>
                                    <p:animScale>
                                      <p:cBhvr>
                                        <p:cTn id="55" dur="26">
                                          <p:stCondLst>
                                            <p:cond delay="1808"/>
                                          </p:stCondLst>
                                        </p:cTn>
                                        <p:tgtEl>
                                          <p:spTgt spid="2">
                                            <p:txEl>
                                              <p:pRg st="1" end="1"/>
                                            </p:txEl>
                                          </p:spTgt>
                                        </p:tgtEl>
                                      </p:cBhvr>
                                      <p:to x="100000" y="95000"/>
                                    </p:animScale>
                                    <p:animScale>
                                      <p:cBhvr>
                                        <p:cTn id="56" dur="166" decel="50000">
                                          <p:stCondLst>
                                            <p:cond delay="1834"/>
                                          </p:stCondLst>
                                        </p:cTn>
                                        <p:tgtEl>
                                          <p:spTgt spid="2">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Effect transition="in" filter="wipe(down)">
                                      <p:cBhvr>
                                        <p:cTn id="61" dur="580">
                                          <p:stCondLst>
                                            <p:cond delay="0"/>
                                          </p:stCondLst>
                                        </p:cTn>
                                        <p:tgtEl>
                                          <p:spTgt spid="2">
                                            <p:txEl>
                                              <p:pRg st="2" end="2"/>
                                            </p:txEl>
                                          </p:spTgt>
                                        </p:tgtEl>
                                      </p:cBhvr>
                                    </p:animEffect>
                                    <p:anim calcmode="lin" valueType="num">
                                      <p:cBhvr>
                                        <p:cTn id="62"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
                                            <p:txEl>
                                              <p:pRg st="2" end="2"/>
                                            </p:txEl>
                                          </p:spTgt>
                                        </p:tgtEl>
                                      </p:cBhvr>
                                      <p:to x="100000" y="60000"/>
                                    </p:animScale>
                                    <p:animScale>
                                      <p:cBhvr>
                                        <p:cTn id="68" dur="166" decel="50000">
                                          <p:stCondLst>
                                            <p:cond delay="676"/>
                                          </p:stCondLst>
                                        </p:cTn>
                                        <p:tgtEl>
                                          <p:spTgt spid="2">
                                            <p:txEl>
                                              <p:pRg st="2" end="2"/>
                                            </p:txEl>
                                          </p:spTgt>
                                        </p:tgtEl>
                                      </p:cBhvr>
                                      <p:to x="100000" y="100000"/>
                                    </p:animScale>
                                    <p:animScale>
                                      <p:cBhvr>
                                        <p:cTn id="69" dur="26">
                                          <p:stCondLst>
                                            <p:cond delay="1312"/>
                                          </p:stCondLst>
                                        </p:cTn>
                                        <p:tgtEl>
                                          <p:spTgt spid="2">
                                            <p:txEl>
                                              <p:pRg st="2" end="2"/>
                                            </p:txEl>
                                          </p:spTgt>
                                        </p:tgtEl>
                                      </p:cBhvr>
                                      <p:to x="100000" y="80000"/>
                                    </p:animScale>
                                    <p:animScale>
                                      <p:cBhvr>
                                        <p:cTn id="70" dur="166" decel="50000">
                                          <p:stCondLst>
                                            <p:cond delay="1338"/>
                                          </p:stCondLst>
                                        </p:cTn>
                                        <p:tgtEl>
                                          <p:spTgt spid="2">
                                            <p:txEl>
                                              <p:pRg st="2" end="2"/>
                                            </p:txEl>
                                          </p:spTgt>
                                        </p:tgtEl>
                                      </p:cBhvr>
                                      <p:to x="100000" y="100000"/>
                                    </p:animScale>
                                    <p:animScale>
                                      <p:cBhvr>
                                        <p:cTn id="71" dur="26">
                                          <p:stCondLst>
                                            <p:cond delay="1642"/>
                                          </p:stCondLst>
                                        </p:cTn>
                                        <p:tgtEl>
                                          <p:spTgt spid="2">
                                            <p:txEl>
                                              <p:pRg st="2" end="2"/>
                                            </p:txEl>
                                          </p:spTgt>
                                        </p:tgtEl>
                                      </p:cBhvr>
                                      <p:to x="100000" y="90000"/>
                                    </p:animScale>
                                    <p:animScale>
                                      <p:cBhvr>
                                        <p:cTn id="72" dur="166" decel="50000">
                                          <p:stCondLst>
                                            <p:cond delay="1668"/>
                                          </p:stCondLst>
                                        </p:cTn>
                                        <p:tgtEl>
                                          <p:spTgt spid="2">
                                            <p:txEl>
                                              <p:pRg st="2" end="2"/>
                                            </p:txEl>
                                          </p:spTgt>
                                        </p:tgtEl>
                                      </p:cBhvr>
                                      <p:to x="100000" y="100000"/>
                                    </p:animScale>
                                    <p:animScale>
                                      <p:cBhvr>
                                        <p:cTn id="73" dur="26">
                                          <p:stCondLst>
                                            <p:cond delay="1808"/>
                                          </p:stCondLst>
                                        </p:cTn>
                                        <p:tgtEl>
                                          <p:spTgt spid="2">
                                            <p:txEl>
                                              <p:pRg st="2" end="2"/>
                                            </p:txEl>
                                          </p:spTgt>
                                        </p:tgtEl>
                                      </p:cBhvr>
                                      <p:to x="100000" y="95000"/>
                                    </p:animScale>
                                    <p:animScale>
                                      <p:cBhvr>
                                        <p:cTn id="74" dur="166" decel="50000">
                                          <p:stCondLst>
                                            <p:cond delay="1834"/>
                                          </p:stCondLst>
                                        </p:cTn>
                                        <p:tgtEl>
                                          <p:spTgt spid="2">
                                            <p:txEl>
                                              <p:pRg st="2" end="2"/>
                                            </p:txEl>
                                          </p:spTgt>
                                        </p:tgtEl>
                                      </p:cBhvr>
                                      <p:to x="100000" y="100000"/>
                                    </p:animScale>
                                  </p:childTnLst>
                                </p:cTn>
                              </p:par>
                              <p:par>
                                <p:cTn id="75" presetID="26" presetClass="entr" presetSubtype="0" fill="hold" grpId="0" nodeType="withEffect">
                                  <p:stCondLst>
                                    <p:cond delay="0"/>
                                  </p:stCondLst>
                                  <p:childTnLst>
                                    <p:set>
                                      <p:cBhvr>
                                        <p:cTn id="76" dur="1" fill="hold">
                                          <p:stCondLst>
                                            <p:cond delay="0"/>
                                          </p:stCondLst>
                                        </p:cTn>
                                        <p:tgtEl>
                                          <p:spTgt spid="2">
                                            <p:txEl>
                                              <p:pRg st="3" end="3"/>
                                            </p:txEl>
                                          </p:spTgt>
                                        </p:tgtEl>
                                        <p:attrNameLst>
                                          <p:attrName>style.visibility</p:attrName>
                                        </p:attrNameLst>
                                      </p:cBhvr>
                                      <p:to>
                                        <p:strVal val="visible"/>
                                      </p:to>
                                    </p:set>
                                    <p:animEffect transition="in" filter="wipe(down)">
                                      <p:cBhvr>
                                        <p:cTn id="77" dur="580">
                                          <p:stCondLst>
                                            <p:cond delay="0"/>
                                          </p:stCondLst>
                                        </p:cTn>
                                        <p:tgtEl>
                                          <p:spTgt spid="2">
                                            <p:txEl>
                                              <p:pRg st="3" end="3"/>
                                            </p:txEl>
                                          </p:spTgt>
                                        </p:tgtEl>
                                      </p:cBhvr>
                                    </p:animEffect>
                                    <p:anim calcmode="lin" valueType="num">
                                      <p:cBhvr>
                                        <p:cTn id="78"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83" dur="26">
                                          <p:stCondLst>
                                            <p:cond delay="650"/>
                                          </p:stCondLst>
                                        </p:cTn>
                                        <p:tgtEl>
                                          <p:spTgt spid="2">
                                            <p:txEl>
                                              <p:pRg st="3" end="3"/>
                                            </p:txEl>
                                          </p:spTgt>
                                        </p:tgtEl>
                                      </p:cBhvr>
                                      <p:to x="100000" y="60000"/>
                                    </p:animScale>
                                    <p:animScale>
                                      <p:cBhvr>
                                        <p:cTn id="84" dur="166" decel="50000">
                                          <p:stCondLst>
                                            <p:cond delay="676"/>
                                          </p:stCondLst>
                                        </p:cTn>
                                        <p:tgtEl>
                                          <p:spTgt spid="2">
                                            <p:txEl>
                                              <p:pRg st="3" end="3"/>
                                            </p:txEl>
                                          </p:spTgt>
                                        </p:tgtEl>
                                      </p:cBhvr>
                                      <p:to x="100000" y="100000"/>
                                    </p:animScale>
                                    <p:animScale>
                                      <p:cBhvr>
                                        <p:cTn id="85" dur="26">
                                          <p:stCondLst>
                                            <p:cond delay="1312"/>
                                          </p:stCondLst>
                                        </p:cTn>
                                        <p:tgtEl>
                                          <p:spTgt spid="2">
                                            <p:txEl>
                                              <p:pRg st="3" end="3"/>
                                            </p:txEl>
                                          </p:spTgt>
                                        </p:tgtEl>
                                      </p:cBhvr>
                                      <p:to x="100000" y="80000"/>
                                    </p:animScale>
                                    <p:animScale>
                                      <p:cBhvr>
                                        <p:cTn id="86" dur="166" decel="50000">
                                          <p:stCondLst>
                                            <p:cond delay="1338"/>
                                          </p:stCondLst>
                                        </p:cTn>
                                        <p:tgtEl>
                                          <p:spTgt spid="2">
                                            <p:txEl>
                                              <p:pRg st="3" end="3"/>
                                            </p:txEl>
                                          </p:spTgt>
                                        </p:tgtEl>
                                      </p:cBhvr>
                                      <p:to x="100000" y="100000"/>
                                    </p:animScale>
                                    <p:animScale>
                                      <p:cBhvr>
                                        <p:cTn id="87" dur="26">
                                          <p:stCondLst>
                                            <p:cond delay="1642"/>
                                          </p:stCondLst>
                                        </p:cTn>
                                        <p:tgtEl>
                                          <p:spTgt spid="2">
                                            <p:txEl>
                                              <p:pRg st="3" end="3"/>
                                            </p:txEl>
                                          </p:spTgt>
                                        </p:tgtEl>
                                      </p:cBhvr>
                                      <p:to x="100000" y="90000"/>
                                    </p:animScale>
                                    <p:animScale>
                                      <p:cBhvr>
                                        <p:cTn id="88" dur="166" decel="50000">
                                          <p:stCondLst>
                                            <p:cond delay="1668"/>
                                          </p:stCondLst>
                                        </p:cTn>
                                        <p:tgtEl>
                                          <p:spTgt spid="2">
                                            <p:txEl>
                                              <p:pRg st="3" end="3"/>
                                            </p:txEl>
                                          </p:spTgt>
                                        </p:tgtEl>
                                      </p:cBhvr>
                                      <p:to x="100000" y="100000"/>
                                    </p:animScale>
                                    <p:animScale>
                                      <p:cBhvr>
                                        <p:cTn id="89" dur="26">
                                          <p:stCondLst>
                                            <p:cond delay="1808"/>
                                          </p:stCondLst>
                                        </p:cTn>
                                        <p:tgtEl>
                                          <p:spTgt spid="2">
                                            <p:txEl>
                                              <p:pRg st="3" end="3"/>
                                            </p:txEl>
                                          </p:spTgt>
                                        </p:tgtEl>
                                      </p:cBhvr>
                                      <p:to x="100000" y="95000"/>
                                    </p:animScale>
                                    <p:animScale>
                                      <p:cBhvr>
                                        <p:cTn id="90" dur="166" decel="50000">
                                          <p:stCondLst>
                                            <p:cond delay="1834"/>
                                          </p:stCondLst>
                                        </p:cTn>
                                        <p:tgtEl>
                                          <p:spTgt spid="2">
                                            <p:txEl>
                                              <p:pRg st="3" end="3"/>
                                            </p:txEl>
                                          </p:spTgt>
                                        </p:tgtEl>
                                      </p:cBhvr>
                                      <p:to x="100000" y="100000"/>
                                    </p:animScale>
                                  </p:childTnLst>
                                </p:cTn>
                              </p:par>
                            </p:childTnLst>
                          </p:cTn>
                        </p:par>
                      </p:childTnLst>
                    </p:cTn>
                  </p:par>
                  <p:par>
                    <p:cTn id="91" fill="hold">
                      <p:stCondLst>
                        <p:cond delay="indefinite"/>
                      </p:stCondLst>
                      <p:childTnLst>
                        <p:par>
                          <p:cTn id="92" fill="hold">
                            <p:stCondLst>
                              <p:cond delay="0"/>
                            </p:stCondLst>
                            <p:childTnLst>
                              <p:par>
                                <p:cTn id="93" presetID="26" presetClass="entr" presetSubtype="0" fill="hold" grpId="0" nodeType="clickEffect">
                                  <p:stCondLst>
                                    <p:cond delay="0"/>
                                  </p:stCondLst>
                                  <p:childTnLst>
                                    <p:set>
                                      <p:cBhvr>
                                        <p:cTn id="94" dur="1" fill="hold">
                                          <p:stCondLst>
                                            <p:cond delay="0"/>
                                          </p:stCondLst>
                                        </p:cTn>
                                        <p:tgtEl>
                                          <p:spTgt spid="2">
                                            <p:txEl>
                                              <p:pRg st="4" end="4"/>
                                            </p:txEl>
                                          </p:spTgt>
                                        </p:tgtEl>
                                        <p:attrNameLst>
                                          <p:attrName>style.visibility</p:attrName>
                                        </p:attrNameLst>
                                      </p:cBhvr>
                                      <p:to>
                                        <p:strVal val="visible"/>
                                      </p:to>
                                    </p:set>
                                    <p:animEffect transition="in" filter="wipe(down)">
                                      <p:cBhvr>
                                        <p:cTn id="95" dur="580">
                                          <p:stCondLst>
                                            <p:cond delay="0"/>
                                          </p:stCondLst>
                                        </p:cTn>
                                        <p:tgtEl>
                                          <p:spTgt spid="2">
                                            <p:txEl>
                                              <p:pRg st="4" end="4"/>
                                            </p:txEl>
                                          </p:spTgt>
                                        </p:tgtEl>
                                      </p:cBhvr>
                                    </p:animEffect>
                                    <p:anim calcmode="lin" valueType="num">
                                      <p:cBhvr>
                                        <p:cTn id="96"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101" dur="26">
                                          <p:stCondLst>
                                            <p:cond delay="650"/>
                                          </p:stCondLst>
                                        </p:cTn>
                                        <p:tgtEl>
                                          <p:spTgt spid="2">
                                            <p:txEl>
                                              <p:pRg st="4" end="4"/>
                                            </p:txEl>
                                          </p:spTgt>
                                        </p:tgtEl>
                                      </p:cBhvr>
                                      <p:to x="100000" y="60000"/>
                                    </p:animScale>
                                    <p:animScale>
                                      <p:cBhvr>
                                        <p:cTn id="102" dur="166" decel="50000">
                                          <p:stCondLst>
                                            <p:cond delay="676"/>
                                          </p:stCondLst>
                                        </p:cTn>
                                        <p:tgtEl>
                                          <p:spTgt spid="2">
                                            <p:txEl>
                                              <p:pRg st="4" end="4"/>
                                            </p:txEl>
                                          </p:spTgt>
                                        </p:tgtEl>
                                      </p:cBhvr>
                                      <p:to x="100000" y="100000"/>
                                    </p:animScale>
                                    <p:animScale>
                                      <p:cBhvr>
                                        <p:cTn id="103" dur="26">
                                          <p:stCondLst>
                                            <p:cond delay="1312"/>
                                          </p:stCondLst>
                                        </p:cTn>
                                        <p:tgtEl>
                                          <p:spTgt spid="2">
                                            <p:txEl>
                                              <p:pRg st="4" end="4"/>
                                            </p:txEl>
                                          </p:spTgt>
                                        </p:tgtEl>
                                      </p:cBhvr>
                                      <p:to x="100000" y="80000"/>
                                    </p:animScale>
                                    <p:animScale>
                                      <p:cBhvr>
                                        <p:cTn id="104" dur="166" decel="50000">
                                          <p:stCondLst>
                                            <p:cond delay="1338"/>
                                          </p:stCondLst>
                                        </p:cTn>
                                        <p:tgtEl>
                                          <p:spTgt spid="2">
                                            <p:txEl>
                                              <p:pRg st="4" end="4"/>
                                            </p:txEl>
                                          </p:spTgt>
                                        </p:tgtEl>
                                      </p:cBhvr>
                                      <p:to x="100000" y="100000"/>
                                    </p:animScale>
                                    <p:animScale>
                                      <p:cBhvr>
                                        <p:cTn id="105" dur="26">
                                          <p:stCondLst>
                                            <p:cond delay="1642"/>
                                          </p:stCondLst>
                                        </p:cTn>
                                        <p:tgtEl>
                                          <p:spTgt spid="2">
                                            <p:txEl>
                                              <p:pRg st="4" end="4"/>
                                            </p:txEl>
                                          </p:spTgt>
                                        </p:tgtEl>
                                      </p:cBhvr>
                                      <p:to x="100000" y="90000"/>
                                    </p:animScale>
                                    <p:animScale>
                                      <p:cBhvr>
                                        <p:cTn id="106" dur="166" decel="50000">
                                          <p:stCondLst>
                                            <p:cond delay="1668"/>
                                          </p:stCondLst>
                                        </p:cTn>
                                        <p:tgtEl>
                                          <p:spTgt spid="2">
                                            <p:txEl>
                                              <p:pRg st="4" end="4"/>
                                            </p:txEl>
                                          </p:spTgt>
                                        </p:tgtEl>
                                      </p:cBhvr>
                                      <p:to x="100000" y="100000"/>
                                    </p:animScale>
                                    <p:animScale>
                                      <p:cBhvr>
                                        <p:cTn id="107" dur="26">
                                          <p:stCondLst>
                                            <p:cond delay="1808"/>
                                          </p:stCondLst>
                                        </p:cTn>
                                        <p:tgtEl>
                                          <p:spTgt spid="2">
                                            <p:txEl>
                                              <p:pRg st="4" end="4"/>
                                            </p:txEl>
                                          </p:spTgt>
                                        </p:tgtEl>
                                      </p:cBhvr>
                                      <p:to x="100000" y="95000"/>
                                    </p:animScale>
                                    <p:animScale>
                                      <p:cBhvr>
                                        <p:cTn id="108" dur="166" decel="50000">
                                          <p:stCondLst>
                                            <p:cond delay="1834"/>
                                          </p:stCondLst>
                                        </p:cTn>
                                        <p:tgtEl>
                                          <p:spTgt spid="2">
                                            <p:txEl>
                                              <p:pRg st="4" end="4"/>
                                            </p:txEl>
                                          </p:spTgt>
                                        </p:tgtEl>
                                      </p:cBhvr>
                                      <p:to x="100000" y="100000"/>
                                    </p:animScale>
                                  </p:childTnLst>
                                </p:cTn>
                              </p:par>
                              <p:par>
                                <p:cTn id="109" presetID="26" presetClass="entr" presetSubtype="0" fill="hold" grpId="0" nodeType="withEffect">
                                  <p:stCondLst>
                                    <p:cond delay="0"/>
                                  </p:stCondLst>
                                  <p:childTnLst>
                                    <p:set>
                                      <p:cBhvr>
                                        <p:cTn id="110" dur="1" fill="hold">
                                          <p:stCondLst>
                                            <p:cond delay="0"/>
                                          </p:stCondLst>
                                        </p:cTn>
                                        <p:tgtEl>
                                          <p:spTgt spid="2">
                                            <p:txEl>
                                              <p:pRg st="5" end="5"/>
                                            </p:txEl>
                                          </p:spTgt>
                                        </p:tgtEl>
                                        <p:attrNameLst>
                                          <p:attrName>style.visibility</p:attrName>
                                        </p:attrNameLst>
                                      </p:cBhvr>
                                      <p:to>
                                        <p:strVal val="visible"/>
                                      </p:to>
                                    </p:set>
                                    <p:animEffect transition="in" filter="wipe(down)">
                                      <p:cBhvr>
                                        <p:cTn id="111" dur="580">
                                          <p:stCondLst>
                                            <p:cond delay="0"/>
                                          </p:stCondLst>
                                        </p:cTn>
                                        <p:tgtEl>
                                          <p:spTgt spid="2">
                                            <p:txEl>
                                              <p:pRg st="5" end="5"/>
                                            </p:txEl>
                                          </p:spTgt>
                                        </p:tgtEl>
                                      </p:cBhvr>
                                    </p:animEffect>
                                    <p:anim calcmode="lin" valueType="num">
                                      <p:cBhvr>
                                        <p:cTn id="112" dur="1822" tmFilter="0,0; 0.14,0.36; 0.43,0.73; 0.71,0.91; 1.0,1.0">
                                          <p:stCondLst>
                                            <p:cond delay="0"/>
                                          </p:stCondLst>
                                        </p:cTn>
                                        <p:tgtEl>
                                          <p:spTgt spid="2">
                                            <p:txEl>
                                              <p:pRg st="5" end="5"/>
                                            </p:txEl>
                                          </p:spTgt>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2">
                                            <p:txEl>
                                              <p:pRg st="5" end="5"/>
                                            </p:txEl>
                                          </p:spTgt>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2">
                                            <p:txEl>
                                              <p:pRg st="5" end="5"/>
                                            </p:txEl>
                                          </p:spTgt>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2">
                                            <p:txEl>
                                              <p:pRg st="5" end="5"/>
                                            </p:txEl>
                                          </p:spTgt>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2">
                                            <p:txEl>
                                              <p:pRg st="5" end="5"/>
                                            </p:txEl>
                                          </p:spTgt>
                                        </p:tgtEl>
                                        <p:attrNameLst>
                                          <p:attrName>ppt_y</p:attrName>
                                        </p:attrNameLst>
                                      </p:cBhvr>
                                      <p:tavLst>
                                        <p:tav tm="0" fmla="#ppt_y-sin(pi*$)/81">
                                          <p:val>
                                            <p:fltVal val="0"/>
                                          </p:val>
                                        </p:tav>
                                        <p:tav tm="100000">
                                          <p:val>
                                            <p:fltVal val="1"/>
                                          </p:val>
                                        </p:tav>
                                      </p:tavLst>
                                    </p:anim>
                                    <p:animScale>
                                      <p:cBhvr>
                                        <p:cTn id="117" dur="26">
                                          <p:stCondLst>
                                            <p:cond delay="650"/>
                                          </p:stCondLst>
                                        </p:cTn>
                                        <p:tgtEl>
                                          <p:spTgt spid="2">
                                            <p:txEl>
                                              <p:pRg st="5" end="5"/>
                                            </p:txEl>
                                          </p:spTgt>
                                        </p:tgtEl>
                                      </p:cBhvr>
                                      <p:to x="100000" y="60000"/>
                                    </p:animScale>
                                    <p:animScale>
                                      <p:cBhvr>
                                        <p:cTn id="118" dur="166" decel="50000">
                                          <p:stCondLst>
                                            <p:cond delay="676"/>
                                          </p:stCondLst>
                                        </p:cTn>
                                        <p:tgtEl>
                                          <p:spTgt spid="2">
                                            <p:txEl>
                                              <p:pRg st="5" end="5"/>
                                            </p:txEl>
                                          </p:spTgt>
                                        </p:tgtEl>
                                      </p:cBhvr>
                                      <p:to x="100000" y="100000"/>
                                    </p:animScale>
                                    <p:animScale>
                                      <p:cBhvr>
                                        <p:cTn id="119" dur="26">
                                          <p:stCondLst>
                                            <p:cond delay="1312"/>
                                          </p:stCondLst>
                                        </p:cTn>
                                        <p:tgtEl>
                                          <p:spTgt spid="2">
                                            <p:txEl>
                                              <p:pRg st="5" end="5"/>
                                            </p:txEl>
                                          </p:spTgt>
                                        </p:tgtEl>
                                      </p:cBhvr>
                                      <p:to x="100000" y="80000"/>
                                    </p:animScale>
                                    <p:animScale>
                                      <p:cBhvr>
                                        <p:cTn id="120" dur="166" decel="50000">
                                          <p:stCondLst>
                                            <p:cond delay="1338"/>
                                          </p:stCondLst>
                                        </p:cTn>
                                        <p:tgtEl>
                                          <p:spTgt spid="2">
                                            <p:txEl>
                                              <p:pRg st="5" end="5"/>
                                            </p:txEl>
                                          </p:spTgt>
                                        </p:tgtEl>
                                      </p:cBhvr>
                                      <p:to x="100000" y="100000"/>
                                    </p:animScale>
                                    <p:animScale>
                                      <p:cBhvr>
                                        <p:cTn id="121" dur="26">
                                          <p:stCondLst>
                                            <p:cond delay="1642"/>
                                          </p:stCondLst>
                                        </p:cTn>
                                        <p:tgtEl>
                                          <p:spTgt spid="2">
                                            <p:txEl>
                                              <p:pRg st="5" end="5"/>
                                            </p:txEl>
                                          </p:spTgt>
                                        </p:tgtEl>
                                      </p:cBhvr>
                                      <p:to x="100000" y="90000"/>
                                    </p:animScale>
                                    <p:animScale>
                                      <p:cBhvr>
                                        <p:cTn id="122" dur="166" decel="50000">
                                          <p:stCondLst>
                                            <p:cond delay="1668"/>
                                          </p:stCondLst>
                                        </p:cTn>
                                        <p:tgtEl>
                                          <p:spTgt spid="2">
                                            <p:txEl>
                                              <p:pRg st="5" end="5"/>
                                            </p:txEl>
                                          </p:spTgt>
                                        </p:tgtEl>
                                      </p:cBhvr>
                                      <p:to x="100000" y="100000"/>
                                    </p:animScale>
                                    <p:animScale>
                                      <p:cBhvr>
                                        <p:cTn id="123" dur="26">
                                          <p:stCondLst>
                                            <p:cond delay="1808"/>
                                          </p:stCondLst>
                                        </p:cTn>
                                        <p:tgtEl>
                                          <p:spTgt spid="2">
                                            <p:txEl>
                                              <p:pRg st="5" end="5"/>
                                            </p:txEl>
                                          </p:spTgt>
                                        </p:tgtEl>
                                      </p:cBhvr>
                                      <p:to x="100000" y="95000"/>
                                    </p:animScale>
                                    <p:animScale>
                                      <p:cBhvr>
                                        <p:cTn id="124" dur="166" decel="50000">
                                          <p:stCondLst>
                                            <p:cond delay="1834"/>
                                          </p:stCondLst>
                                        </p:cTn>
                                        <p:tgtEl>
                                          <p:spTgt spid="2">
                                            <p:txEl>
                                              <p:pRg st="5" end="5"/>
                                            </p:txEl>
                                          </p:spTgt>
                                        </p:tgtEl>
                                      </p:cBhvr>
                                      <p:to x="100000" y="100000"/>
                                    </p:animScale>
                                  </p:childTnLst>
                                </p:cTn>
                              </p:par>
                              <p:par>
                                <p:cTn id="125" presetID="26" presetClass="entr" presetSubtype="0" fill="hold" grpId="0" nodeType="withEffect">
                                  <p:stCondLst>
                                    <p:cond delay="0"/>
                                  </p:stCondLst>
                                  <p:childTnLst>
                                    <p:set>
                                      <p:cBhvr>
                                        <p:cTn id="126" dur="1" fill="hold">
                                          <p:stCondLst>
                                            <p:cond delay="0"/>
                                          </p:stCondLst>
                                        </p:cTn>
                                        <p:tgtEl>
                                          <p:spTgt spid="2">
                                            <p:txEl>
                                              <p:pRg st="6" end="6"/>
                                            </p:txEl>
                                          </p:spTgt>
                                        </p:tgtEl>
                                        <p:attrNameLst>
                                          <p:attrName>style.visibility</p:attrName>
                                        </p:attrNameLst>
                                      </p:cBhvr>
                                      <p:to>
                                        <p:strVal val="visible"/>
                                      </p:to>
                                    </p:set>
                                    <p:animEffect transition="in" filter="wipe(down)">
                                      <p:cBhvr>
                                        <p:cTn id="127" dur="580">
                                          <p:stCondLst>
                                            <p:cond delay="0"/>
                                          </p:stCondLst>
                                        </p:cTn>
                                        <p:tgtEl>
                                          <p:spTgt spid="2">
                                            <p:txEl>
                                              <p:pRg st="6" end="6"/>
                                            </p:txEl>
                                          </p:spTgt>
                                        </p:tgtEl>
                                      </p:cBhvr>
                                    </p:animEffect>
                                    <p:anim calcmode="lin" valueType="num">
                                      <p:cBhvr>
                                        <p:cTn id="128" dur="1822" tmFilter="0,0; 0.14,0.36; 0.43,0.73; 0.71,0.91; 1.0,1.0">
                                          <p:stCondLst>
                                            <p:cond delay="0"/>
                                          </p:stCondLst>
                                        </p:cTn>
                                        <p:tgtEl>
                                          <p:spTgt spid="2">
                                            <p:txEl>
                                              <p:pRg st="6" end="6"/>
                                            </p:txEl>
                                          </p:spTgt>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2">
                                            <p:txEl>
                                              <p:pRg st="6" end="6"/>
                                            </p:txEl>
                                          </p:spTgt>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2">
                                            <p:txEl>
                                              <p:pRg st="6" end="6"/>
                                            </p:txEl>
                                          </p:spTgt>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2">
                                            <p:txEl>
                                              <p:pRg st="6" end="6"/>
                                            </p:txEl>
                                          </p:spTgt>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2">
                                            <p:txEl>
                                              <p:pRg st="6" end="6"/>
                                            </p:txEl>
                                          </p:spTgt>
                                        </p:tgtEl>
                                        <p:attrNameLst>
                                          <p:attrName>ppt_y</p:attrName>
                                        </p:attrNameLst>
                                      </p:cBhvr>
                                      <p:tavLst>
                                        <p:tav tm="0" fmla="#ppt_y-sin(pi*$)/81">
                                          <p:val>
                                            <p:fltVal val="0"/>
                                          </p:val>
                                        </p:tav>
                                        <p:tav tm="100000">
                                          <p:val>
                                            <p:fltVal val="1"/>
                                          </p:val>
                                        </p:tav>
                                      </p:tavLst>
                                    </p:anim>
                                    <p:animScale>
                                      <p:cBhvr>
                                        <p:cTn id="133" dur="26">
                                          <p:stCondLst>
                                            <p:cond delay="650"/>
                                          </p:stCondLst>
                                        </p:cTn>
                                        <p:tgtEl>
                                          <p:spTgt spid="2">
                                            <p:txEl>
                                              <p:pRg st="6" end="6"/>
                                            </p:txEl>
                                          </p:spTgt>
                                        </p:tgtEl>
                                      </p:cBhvr>
                                      <p:to x="100000" y="60000"/>
                                    </p:animScale>
                                    <p:animScale>
                                      <p:cBhvr>
                                        <p:cTn id="134" dur="166" decel="50000">
                                          <p:stCondLst>
                                            <p:cond delay="676"/>
                                          </p:stCondLst>
                                        </p:cTn>
                                        <p:tgtEl>
                                          <p:spTgt spid="2">
                                            <p:txEl>
                                              <p:pRg st="6" end="6"/>
                                            </p:txEl>
                                          </p:spTgt>
                                        </p:tgtEl>
                                      </p:cBhvr>
                                      <p:to x="100000" y="100000"/>
                                    </p:animScale>
                                    <p:animScale>
                                      <p:cBhvr>
                                        <p:cTn id="135" dur="26">
                                          <p:stCondLst>
                                            <p:cond delay="1312"/>
                                          </p:stCondLst>
                                        </p:cTn>
                                        <p:tgtEl>
                                          <p:spTgt spid="2">
                                            <p:txEl>
                                              <p:pRg st="6" end="6"/>
                                            </p:txEl>
                                          </p:spTgt>
                                        </p:tgtEl>
                                      </p:cBhvr>
                                      <p:to x="100000" y="80000"/>
                                    </p:animScale>
                                    <p:animScale>
                                      <p:cBhvr>
                                        <p:cTn id="136" dur="166" decel="50000">
                                          <p:stCondLst>
                                            <p:cond delay="1338"/>
                                          </p:stCondLst>
                                        </p:cTn>
                                        <p:tgtEl>
                                          <p:spTgt spid="2">
                                            <p:txEl>
                                              <p:pRg st="6" end="6"/>
                                            </p:txEl>
                                          </p:spTgt>
                                        </p:tgtEl>
                                      </p:cBhvr>
                                      <p:to x="100000" y="100000"/>
                                    </p:animScale>
                                    <p:animScale>
                                      <p:cBhvr>
                                        <p:cTn id="137" dur="26">
                                          <p:stCondLst>
                                            <p:cond delay="1642"/>
                                          </p:stCondLst>
                                        </p:cTn>
                                        <p:tgtEl>
                                          <p:spTgt spid="2">
                                            <p:txEl>
                                              <p:pRg st="6" end="6"/>
                                            </p:txEl>
                                          </p:spTgt>
                                        </p:tgtEl>
                                      </p:cBhvr>
                                      <p:to x="100000" y="90000"/>
                                    </p:animScale>
                                    <p:animScale>
                                      <p:cBhvr>
                                        <p:cTn id="138" dur="166" decel="50000">
                                          <p:stCondLst>
                                            <p:cond delay="1668"/>
                                          </p:stCondLst>
                                        </p:cTn>
                                        <p:tgtEl>
                                          <p:spTgt spid="2">
                                            <p:txEl>
                                              <p:pRg st="6" end="6"/>
                                            </p:txEl>
                                          </p:spTgt>
                                        </p:tgtEl>
                                      </p:cBhvr>
                                      <p:to x="100000" y="100000"/>
                                    </p:animScale>
                                    <p:animScale>
                                      <p:cBhvr>
                                        <p:cTn id="139" dur="26">
                                          <p:stCondLst>
                                            <p:cond delay="1808"/>
                                          </p:stCondLst>
                                        </p:cTn>
                                        <p:tgtEl>
                                          <p:spTgt spid="2">
                                            <p:txEl>
                                              <p:pRg st="6" end="6"/>
                                            </p:txEl>
                                          </p:spTgt>
                                        </p:tgtEl>
                                      </p:cBhvr>
                                      <p:to x="100000" y="95000"/>
                                    </p:animScale>
                                    <p:animScale>
                                      <p:cBhvr>
                                        <p:cTn id="140" dur="166" decel="50000">
                                          <p:stCondLst>
                                            <p:cond delay="1834"/>
                                          </p:stCondLst>
                                        </p:cTn>
                                        <p:tgtEl>
                                          <p:spTgt spid="2">
                                            <p:txEl>
                                              <p:pRg st="6" end="6"/>
                                            </p:txEl>
                                          </p:spTgt>
                                        </p:tgtEl>
                                      </p:cBhvr>
                                      <p:to x="100000" y="100000"/>
                                    </p:animScale>
                                  </p:childTnLst>
                                </p:cTn>
                              </p:par>
                            </p:childTnLst>
                          </p:cTn>
                        </p:par>
                      </p:childTnLst>
                    </p:cTn>
                  </p:par>
                  <p:par>
                    <p:cTn id="141" fill="hold">
                      <p:stCondLst>
                        <p:cond delay="indefinite"/>
                      </p:stCondLst>
                      <p:childTnLst>
                        <p:par>
                          <p:cTn id="142" fill="hold">
                            <p:stCondLst>
                              <p:cond delay="0"/>
                            </p:stCondLst>
                            <p:childTnLst>
                              <p:par>
                                <p:cTn id="143" presetID="26" presetClass="entr" presetSubtype="0" fill="hold" grpId="0" nodeType="clickEffect">
                                  <p:stCondLst>
                                    <p:cond delay="0"/>
                                  </p:stCondLst>
                                  <p:childTnLst>
                                    <p:set>
                                      <p:cBhvr>
                                        <p:cTn id="144" dur="1" fill="hold">
                                          <p:stCondLst>
                                            <p:cond delay="0"/>
                                          </p:stCondLst>
                                        </p:cTn>
                                        <p:tgtEl>
                                          <p:spTgt spid="2">
                                            <p:txEl>
                                              <p:pRg st="7" end="7"/>
                                            </p:txEl>
                                          </p:spTgt>
                                        </p:tgtEl>
                                        <p:attrNameLst>
                                          <p:attrName>style.visibility</p:attrName>
                                        </p:attrNameLst>
                                      </p:cBhvr>
                                      <p:to>
                                        <p:strVal val="visible"/>
                                      </p:to>
                                    </p:set>
                                    <p:animEffect transition="in" filter="wipe(down)">
                                      <p:cBhvr>
                                        <p:cTn id="145" dur="580">
                                          <p:stCondLst>
                                            <p:cond delay="0"/>
                                          </p:stCondLst>
                                        </p:cTn>
                                        <p:tgtEl>
                                          <p:spTgt spid="2">
                                            <p:txEl>
                                              <p:pRg st="7" end="7"/>
                                            </p:txEl>
                                          </p:spTgt>
                                        </p:tgtEl>
                                      </p:cBhvr>
                                    </p:animEffect>
                                    <p:anim calcmode="lin" valueType="num">
                                      <p:cBhvr>
                                        <p:cTn id="146" dur="1822" tmFilter="0,0; 0.14,0.36; 0.43,0.73; 0.71,0.91; 1.0,1.0">
                                          <p:stCondLst>
                                            <p:cond delay="0"/>
                                          </p:stCondLst>
                                        </p:cTn>
                                        <p:tgtEl>
                                          <p:spTgt spid="2">
                                            <p:txEl>
                                              <p:pRg st="7" end="7"/>
                                            </p:txEl>
                                          </p:spTgt>
                                        </p:tgtEl>
                                        <p:attrNameLst>
                                          <p:attrName>ppt_x</p:attrName>
                                        </p:attrNameLst>
                                      </p:cBhvr>
                                      <p:tavLst>
                                        <p:tav tm="0">
                                          <p:val>
                                            <p:strVal val="#ppt_x-0.25"/>
                                          </p:val>
                                        </p:tav>
                                        <p:tav tm="100000">
                                          <p:val>
                                            <p:strVal val="#ppt_x"/>
                                          </p:val>
                                        </p:tav>
                                      </p:tavLst>
                                    </p:anim>
                                    <p:anim calcmode="lin" valueType="num">
                                      <p:cBhvr>
                                        <p:cTn id="147" dur="664" tmFilter="0.0,0.0; 0.25,0.07; 0.50,0.2; 0.75,0.467; 1.0,1.0">
                                          <p:stCondLst>
                                            <p:cond delay="0"/>
                                          </p:stCondLst>
                                        </p:cTn>
                                        <p:tgtEl>
                                          <p:spTgt spid="2">
                                            <p:txEl>
                                              <p:pRg st="7" end="7"/>
                                            </p:txEl>
                                          </p:spTgt>
                                        </p:tgtEl>
                                        <p:attrNameLst>
                                          <p:attrName>ppt_y</p:attrName>
                                        </p:attrNameLst>
                                      </p:cBhvr>
                                      <p:tavLst>
                                        <p:tav tm="0" fmla="#ppt_y-sin(pi*$)/3">
                                          <p:val>
                                            <p:fltVal val="0.5"/>
                                          </p:val>
                                        </p:tav>
                                        <p:tav tm="100000">
                                          <p:val>
                                            <p:fltVal val="1"/>
                                          </p:val>
                                        </p:tav>
                                      </p:tavLst>
                                    </p:anim>
                                    <p:anim calcmode="lin" valueType="num">
                                      <p:cBhvr>
                                        <p:cTn id="148" dur="664" tmFilter="0, 0; 0.125,0.2665; 0.25,0.4; 0.375,0.465; 0.5,0.5;  0.625,0.535; 0.75,0.6; 0.875,0.7335; 1,1">
                                          <p:stCondLst>
                                            <p:cond delay="664"/>
                                          </p:stCondLst>
                                        </p:cTn>
                                        <p:tgtEl>
                                          <p:spTgt spid="2">
                                            <p:txEl>
                                              <p:pRg st="7" end="7"/>
                                            </p:txEl>
                                          </p:spTgt>
                                        </p:tgtEl>
                                        <p:attrNameLst>
                                          <p:attrName>ppt_y</p:attrName>
                                        </p:attrNameLst>
                                      </p:cBhvr>
                                      <p:tavLst>
                                        <p:tav tm="0" fmla="#ppt_y-sin(pi*$)/9">
                                          <p:val>
                                            <p:fltVal val="0"/>
                                          </p:val>
                                        </p:tav>
                                        <p:tav tm="100000">
                                          <p:val>
                                            <p:fltVal val="1"/>
                                          </p:val>
                                        </p:tav>
                                      </p:tavLst>
                                    </p:anim>
                                    <p:anim calcmode="lin" valueType="num">
                                      <p:cBhvr>
                                        <p:cTn id="149" dur="332" tmFilter="0, 0; 0.125,0.2665; 0.25,0.4; 0.375,0.465; 0.5,0.5;  0.625,0.535; 0.75,0.6; 0.875,0.7335; 1,1">
                                          <p:stCondLst>
                                            <p:cond delay="1324"/>
                                          </p:stCondLst>
                                        </p:cTn>
                                        <p:tgtEl>
                                          <p:spTgt spid="2">
                                            <p:txEl>
                                              <p:pRg st="7" end="7"/>
                                            </p:txEl>
                                          </p:spTgt>
                                        </p:tgtEl>
                                        <p:attrNameLst>
                                          <p:attrName>ppt_y</p:attrName>
                                        </p:attrNameLst>
                                      </p:cBhvr>
                                      <p:tavLst>
                                        <p:tav tm="0" fmla="#ppt_y-sin(pi*$)/27">
                                          <p:val>
                                            <p:fltVal val="0"/>
                                          </p:val>
                                        </p:tav>
                                        <p:tav tm="100000">
                                          <p:val>
                                            <p:fltVal val="1"/>
                                          </p:val>
                                        </p:tav>
                                      </p:tavLst>
                                    </p:anim>
                                    <p:anim calcmode="lin" valueType="num">
                                      <p:cBhvr>
                                        <p:cTn id="150" dur="164" tmFilter="0, 0; 0.125,0.2665; 0.25,0.4; 0.375,0.465; 0.5,0.5;  0.625,0.535; 0.75,0.6; 0.875,0.7335; 1,1">
                                          <p:stCondLst>
                                            <p:cond delay="1656"/>
                                          </p:stCondLst>
                                        </p:cTn>
                                        <p:tgtEl>
                                          <p:spTgt spid="2">
                                            <p:txEl>
                                              <p:pRg st="7" end="7"/>
                                            </p:txEl>
                                          </p:spTgt>
                                        </p:tgtEl>
                                        <p:attrNameLst>
                                          <p:attrName>ppt_y</p:attrName>
                                        </p:attrNameLst>
                                      </p:cBhvr>
                                      <p:tavLst>
                                        <p:tav tm="0" fmla="#ppt_y-sin(pi*$)/81">
                                          <p:val>
                                            <p:fltVal val="0"/>
                                          </p:val>
                                        </p:tav>
                                        <p:tav tm="100000">
                                          <p:val>
                                            <p:fltVal val="1"/>
                                          </p:val>
                                        </p:tav>
                                      </p:tavLst>
                                    </p:anim>
                                    <p:animScale>
                                      <p:cBhvr>
                                        <p:cTn id="151" dur="26">
                                          <p:stCondLst>
                                            <p:cond delay="650"/>
                                          </p:stCondLst>
                                        </p:cTn>
                                        <p:tgtEl>
                                          <p:spTgt spid="2">
                                            <p:txEl>
                                              <p:pRg st="7" end="7"/>
                                            </p:txEl>
                                          </p:spTgt>
                                        </p:tgtEl>
                                      </p:cBhvr>
                                      <p:to x="100000" y="60000"/>
                                    </p:animScale>
                                    <p:animScale>
                                      <p:cBhvr>
                                        <p:cTn id="152" dur="166" decel="50000">
                                          <p:stCondLst>
                                            <p:cond delay="676"/>
                                          </p:stCondLst>
                                        </p:cTn>
                                        <p:tgtEl>
                                          <p:spTgt spid="2">
                                            <p:txEl>
                                              <p:pRg st="7" end="7"/>
                                            </p:txEl>
                                          </p:spTgt>
                                        </p:tgtEl>
                                      </p:cBhvr>
                                      <p:to x="100000" y="100000"/>
                                    </p:animScale>
                                    <p:animScale>
                                      <p:cBhvr>
                                        <p:cTn id="153" dur="26">
                                          <p:stCondLst>
                                            <p:cond delay="1312"/>
                                          </p:stCondLst>
                                        </p:cTn>
                                        <p:tgtEl>
                                          <p:spTgt spid="2">
                                            <p:txEl>
                                              <p:pRg st="7" end="7"/>
                                            </p:txEl>
                                          </p:spTgt>
                                        </p:tgtEl>
                                      </p:cBhvr>
                                      <p:to x="100000" y="80000"/>
                                    </p:animScale>
                                    <p:animScale>
                                      <p:cBhvr>
                                        <p:cTn id="154" dur="166" decel="50000">
                                          <p:stCondLst>
                                            <p:cond delay="1338"/>
                                          </p:stCondLst>
                                        </p:cTn>
                                        <p:tgtEl>
                                          <p:spTgt spid="2">
                                            <p:txEl>
                                              <p:pRg st="7" end="7"/>
                                            </p:txEl>
                                          </p:spTgt>
                                        </p:tgtEl>
                                      </p:cBhvr>
                                      <p:to x="100000" y="100000"/>
                                    </p:animScale>
                                    <p:animScale>
                                      <p:cBhvr>
                                        <p:cTn id="155" dur="26">
                                          <p:stCondLst>
                                            <p:cond delay="1642"/>
                                          </p:stCondLst>
                                        </p:cTn>
                                        <p:tgtEl>
                                          <p:spTgt spid="2">
                                            <p:txEl>
                                              <p:pRg st="7" end="7"/>
                                            </p:txEl>
                                          </p:spTgt>
                                        </p:tgtEl>
                                      </p:cBhvr>
                                      <p:to x="100000" y="90000"/>
                                    </p:animScale>
                                    <p:animScale>
                                      <p:cBhvr>
                                        <p:cTn id="156" dur="166" decel="50000">
                                          <p:stCondLst>
                                            <p:cond delay="1668"/>
                                          </p:stCondLst>
                                        </p:cTn>
                                        <p:tgtEl>
                                          <p:spTgt spid="2">
                                            <p:txEl>
                                              <p:pRg st="7" end="7"/>
                                            </p:txEl>
                                          </p:spTgt>
                                        </p:tgtEl>
                                      </p:cBhvr>
                                      <p:to x="100000" y="100000"/>
                                    </p:animScale>
                                    <p:animScale>
                                      <p:cBhvr>
                                        <p:cTn id="157" dur="26">
                                          <p:stCondLst>
                                            <p:cond delay="1808"/>
                                          </p:stCondLst>
                                        </p:cTn>
                                        <p:tgtEl>
                                          <p:spTgt spid="2">
                                            <p:txEl>
                                              <p:pRg st="7" end="7"/>
                                            </p:txEl>
                                          </p:spTgt>
                                        </p:tgtEl>
                                      </p:cBhvr>
                                      <p:to x="100000" y="95000"/>
                                    </p:animScale>
                                    <p:animScale>
                                      <p:cBhvr>
                                        <p:cTn id="158" dur="166" decel="50000">
                                          <p:stCondLst>
                                            <p:cond delay="1834"/>
                                          </p:stCondLst>
                                        </p:cTn>
                                        <p:tgtEl>
                                          <p:spTgt spid="2">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81000"/>
            <a:ext cx="7680960" cy="1066800"/>
          </a:xfrm>
        </p:spPr>
        <p:txBody>
          <a:bodyPr>
            <a:noAutofit/>
          </a:bodyPr>
          <a:lstStyle/>
          <a:p>
            <a:r>
              <a:rPr lang="en-US" sz="4400" dirty="0" smtClean="0"/>
              <a:t>Possible Effects of a Pole Reversal in Modern Times</a:t>
            </a:r>
            <a:endParaRPr lang="en-US" sz="4400" dirty="0"/>
          </a:p>
        </p:txBody>
      </p:sp>
      <p:sp>
        <p:nvSpPr>
          <p:cNvPr id="5" name="Content Placeholder 4"/>
          <p:cNvSpPr>
            <a:spLocks noGrp="1"/>
          </p:cNvSpPr>
          <p:nvPr>
            <p:ph sz="quarter" idx="13"/>
          </p:nvPr>
        </p:nvSpPr>
        <p:spPr/>
        <p:txBody>
          <a:bodyPr/>
          <a:lstStyle/>
          <a:p>
            <a:pPr marL="285750" indent="-285750">
              <a:buFont typeface="Arial" pitchFamily="34" charset="0"/>
              <a:buChar char="•"/>
            </a:pPr>
            <a:r>
              <a:rPr lang="en-US" dirty="0" smtClean="0"/>
              <a:t>Recap: Geomagnetic pole reversals take thousands of years to manifest</a:t>
            </a:r>
          </a:p>
          <a:p>
            <a:pPr marL="630238" lvl="2" indent="-285750"/>
            <a:r>
              <a:rPr lang="en-US" dirty="0" smtClean="0"/>
              <a:t>During which, the field does not disappear; but may be weakened</a:t>
            </a:r>
          </a:p>
          <a:p>
            <a:pPr marL="285750" indent="-285750">
              <a:buFont typeface="Arial" pitchFamily="34" charset="0"/>
              <a:buChar char="•"/>
            </a:pPr>
            <a:r>
              <a:rPr lang="en-US" dirty="0" smtClean="0"/>
              <a:t>Magnetic force lines on Earth’s surface become extremely complicated</a:t>
            </a:r>
          </a:p>
          <a:p>
            <a:pPr marL="630238" lvl="2" indent="-285750"/>
            <a:r>
              <a:rPr lang="en-US" dirty="0" smtClean="0"/>
              <a:t>Force lines become twisted; poles become numerous and arbitrarily positioned</a:t>
            </a:r>
          </a:p>
          <a:p>
            <a:pPr marL="285750" indent="-285750">
              <a:buFont typeface="Arial" pitchFamily="34" charset="0"/>
              <a:buChar char="•"/>
            </a:pPr>
            <a:r>
              <a:rPr lang="en-US" dirty="0" smtClean="0"/>
              <a:t>The system is in dynamic flux</a:t>
            </a:r>
          </a:p>
          <a:p>
            <a:pPr marL="630238" lvl="2" indent="-285750"/>
            <a:r>
              <a:rPr lang="en-US" dirty="0" smtClean="0"/>
              <a:t>Many poles manifesting and disappearing</a:t>
            </a:r>
          </a:p>
          <a:p>
            <a:pPr marL="630238" lvl="2" indent="-285750"/>
            <a:r>
              <a:rPr lang="en-US" dirty="0" smtClean="0"/>
              <a:t>Force lines snapping, twisting, and unsnapping</a:t>
            </a:r>
          </a:p>
          <a:p>
            <a:pPr marL="285750" indent="-285750">
              <a:buFont typeface="Arial" pitchFamily="34" charset="0"/>
              <a:buChar char="•"/>
            </a:pPr>
            <a:r>
              <a:rPr lang="en-US" dirty="0" smtClean="0"/>
              <a:t>A system in flux </a:t>
            </a:r>
            <a:r>
              <a:rPr lang="en-US" b="1" dirty="0" smtClean="0"/>
              <a:t>may</a:t>
            </a:r>
            <a:r>
              <a:rPr lang="en-US" dirty="0" smtClean="0"/>
              <a:t> be much more susceptible to outside influence, i.e. </a:t>
            </a:r>
            <a:r>
              <a:rPr lang="en-US" dirty="0"/>
              <a:t>s</a:t>
            </a:r>
            <a:r>
              <a:rPr lang="en-US" dirty="0" smtClean="0"/>
              <a:t>olar magnetosphere, or the IMF</a:t>
            </a:r>
          </a:p>
          <a:p>
            <a:pPr marL="285750" indent="-285750">
              <a:buFont typeface="Arial" pitchFamily="34" charset="0"/>
              <a:buChar char="•"/>
            </a:pPr>
            <a:endParaRPr lang="en-US" dirty="0" smtClean="0"/>
          </a:p>
          <a:p>
            <a:pPr marL="285750" indent="-285750">
              <a:buFont typeface="Arial" pitchFamily="34" charset="0"/>
              <a:buChar char="•"/>
            </a:pPr>
            <a:r>
              <a:rPr lang="en-US" b="1" dirty="0" smtClean="0"/>
              <a:t>If the magnetosphere is weakened, Earth (and therefore infrastructure) becomes much more susceptible to adverse affects from geomagnetic storms</a:t>
            </a:r>
            <a:endParaRPr lang="en-US"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942" y="1752600"/>
            <a:ext cx="7432765" cy="4064793"/>
          </a:xfrm>
          <a:prstGeom prst="rect">
            <a:avLst/>
          </a:prstGeom>
        </p:spPr>
      </p:pic>
    </p:spTree>
    <p:extLst>
      <p:ext uri="{BB962C8B-B14F-4D97-AF65-F5344CB8AC3E}">
        <p14:creationId xmlns:p14="http://schemas.microsoft.com/office/powerpoint/2010/main" val="319770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xit" presetSubtype="0" fill="hold" nodeType="clickEffect">
                                  <p:stCondLst>
                                    <p:cond delay="0"/>
                                  </p:stCondLst>
                                  <p:childTnLst>
                                    <p:animEffect transition="out" filter="fade">
                                      <p:cBhvr>
                                        <p:cTn id="18" dur="2000"/>
                                        <p:tgtEl>
                                          <p:spTgt spid="6"/>
                                        </p:tgtEl>
                                      </p:cBhvr>
                                    </p:animEffect>
                                    <p:anim calcmode="lin" valueType="num">
                                      <p:cBhvr>
                                        <p:cTn id="19" dur="2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0" dur="2000"/>
                                        <p:tgtEl>
                                          <p:spTgt spid="6"/>
                                        </p:tgtEl>
                                        <p:attrNameLst>
                                          <p:attrName>ppt_h</p:attrName>
                                        </p:attrNameLst>
                                      </p:cBhvr>
                                      <p:tavLst>
                                        <p:tav tm="0">
                                          <p:val>
                                            <p:strVal val="ppt_h"/>
                                          </p:val>
                                        </p:tav>
                                        <p:tav tm="100000">
                                          <p:val>
                                            <p:strVal val="ppt_h"/>
                                          </p:val>
                                        </p:tav>
                                      </p:tavLst>
                                    </p:anim>
                                    <p:set>
                                      <p:cBhvr>
                                        <p:cTn id="21" dur="1" fill="hold">
                                          <p:stCondLst>
                                            <p:cond delay="1999"/>
                                          </p:stCondLst>
                                        </p:cTn>
                                        <p:tgtEl>
                                          <p:spTgt spid="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p:cTn id="26"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7"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8"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9" dur="1000"/>
                                        <p:tgtEl>
                                          <p:spTgt spid="5">
                                            <p:txEl>
                                              <p:pRg st="0" end="0"/>
                                            </p:txEl>
                                          </p:spTgt>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 calcmode="lin" valueType="num">
                                      <p:cBhvr>
                                        <p:cTn id="32"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3"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34"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35" dur="1000"/>
                                        <p:tgtEl>
                                          <p:spTgt spid="5">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anim calcmode="lin" valueType="num">
                                      <p:cBhvr>
                                        <p:cTn id="40"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41"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42"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43" dur="1000"/>
                                        <p:tgtEl>
                                          <p:spTgt spid="5">
                                            <p:txEl>
                                              <p:pRg st="2" end="2"/>
                                            </p:txEl>
                                          </p:spTgt>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5">
                                            <p:txEl>
                                              <p:pRg st="3" end="3"/>
                                            </p:txEl>
                                          </p:spTgt>
                                        </p:tgtEl>
                                        <p:attrNameLst>
                                          <p:attrName>style.visibility</p:attrName>
                                        </p:attrNameLst>
                                      </p:cBhvr>
                                      <p:to>
                                        <p:strVal val="visible"/>
                                      </p:to>
                                    </p:set>
                                    <p:anim calcmode="lin" valueType="num">
                                      <p:cBhvr>
                                        <p:cTn id="46"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47"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48"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49" dur="1000"/>
                                        <p:tgtEl>
                                          <p:spTgt spid="5">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grpId="0" nodeType="clickEffect">
                                  <p:stCondLst>
                                    <p:cond delay="0"/>
                                  </p:stCondLst>
                                  <p:childTnLst>
                                    <p:set>
                                      <p:cBhvr>
                                        <p:cTn id="53" dur="1" fill="hold">
                                          <p:stCondLst>
                                            <p:cond delay="0"/>
                                          </p:stCondLst>
                                        </p:cTn>
                                        <p:tgtEl>
                                          <p:spTgt spid="5">
                                            <p:txEl>
                                              <p:pRg st="4" end="4"/>
                                            </p:txEl>
                                          </p:spTgt>
                                        </p:tgtEl>
                                        <p:attrNameLst>
                                          <p:attrName>style.visibility</p:attrName>
                                        </p:attrNameLst>
                                      </p:cBhvr>
                                      <p:to>
                                        <p:strVal val="visible"/>
                                      </p:to>
                                    </p:set>
                                    <p:anim calcmode="lin" valueType="num">
                                      <p:cBhvr>
                                        <p:cTn id="54"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55"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56"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57" dur="1000"/>
                                        <p:tgtEl>
                                          <p:spTgt spid="5">
                                            <p:txEl>
                                              <p:pRg st="4" end="4"/>
                                            </p:txEl>
                                          </p:spTgt>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5">
                                            <p:txEl>
                                              <p:pRg st="5" end="5"/>
                                            </p:txEl>
                                          </p:spTgt>
                                        </p:tgtEl>
                                        <p:attrNameLst>
                                          <p:attrName>style.visibility</p:attrName>
                                        </p:attrNameLst>
                                      </p:cBhvr>
                                      <p:to>
                                        <p:strVal val="visible"/>
                                      </p:to>
                                    </p:set>
                                    <p:anim calcmode="lin" valueType="num">
                                      <p:cBhvr>
                                        <p:cTn id="60"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61"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62"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63" dur="1000"/>
                                        <p:tgtEl>
                                          <p:spTgt spid="5">
                                            <p:txEl>
                                              <p:pRg st="5" end="5"/>
                                            </p:txEl>
                                          </p:spTgt>
                                        </p:tgtEl>
                                      </p:cBhvr>
                                    </p:animEffect>
                                  </p:childTnLst>
                                </p:cTn>
                              </p:par>
                              <p:par>
                                <p:cTn id="64" presetID="31" presetClass="entr" presetSubtype="0" fill="hold" grpId="0" nodeType="withEffect">
                                  <p:stCondLst>
                                    <p:cond delay="0"/>
                                  </p:stCondLst>
                                  <p:childTnLst>
                                    <p:set>
                                      <p:cBhvr>
                                        <p:cTn id="65" dur="1" fill="hold">
                                          <p:stCondLst>
                                            <p:cond delay="0"/>
                                          </p:stCondLst>
                                        </p:cTn>
                                        <p:tgtEl>
                                          <p:spTgt spid="5">
                                            <p:txEl>
                                              <p:pRg st="6" end="6"/>
                                            </p:txEl>
                                          </p:spTgt>
                                        </p:tgtEl>
                                        <p:attrNameLst>
                                          <p:attrName>style.visibility</p:attrName>
                                        </p:attrNameLst>
                                      </p:cBhvr>
                                      <p:to>
                                        <p:strVal val="visible"/>
                                      </p:to>
                                    </p:set>
                                    <p:anim calcmode="lin" valueType="num">
                                      <p:cBhvr>
                                        <p:cTn id="66"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67"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68"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69" dur="1000"/>
                                        <p:tgtEl>
                                          <p:spTgt spid="5">
                                            <p:txEl>
                                              <p:pRg st="6" end="6"/>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grpId="0" nodeType="clickEffect">
                                  <p:stCondLst>
                                    <p:cond delay="0"/>
                                  </p:stCondLst>
                                  <p:childTnLst>
                                    <p:set>
                                      <p:cBhvr>
                                        <p:cTn id="73" dur="1" fill="hold">
                                          <p:stCondLst>
                                            <p:cond delay="0"/>
                                          </p:stCondLst>
                                        </p:cTn>
                                        <p:tgtEl>
                                          <p:spTgt spid="5">
                                            <p:txEl>
                                              <p:pRg st="7" end="7"/>
                                            </p:txEl>
                                          </p:spTgt>
                                        </p:tgtEl>
                                        <p:attrNameLst>
                                          <p:attrName>style.visibility</p:attrName>
                                        </p:attrNameLst>
                                      </p:cBhvr>
                                      <p:to>
                                        <p:strVal val="visible"/>
                                      </p:to>
                                    </p:set>
                                    <p:anim calcmode="lin" valueType="num">
                                      <p:cBhvr>
                                        <p:cTn id="74"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75"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76" dur="1000" fill="hold"/>
                                        <p:tgtEl>
                                          <p:spTgt spid="5">
                                            <p:txEl>
                                              <p:pRg st="7" end="7"/>
                                            </p:txEl>
                                          </p:spTgt>
                                        </p:tgtEl>
                                        <p:attrNameLst>
                                          <p:attrName>style.rotation</p:attrName>
                                        </p:attrNameLst>
                                      </p:cBhvr>
                                      <p:tavLst>
                                        <p:tav tm="0">
                                          <p:val>
                                            <p:fltVal val="90"/>
                                          </p:val>
                                        </p:tav>
                                        <p:tav tm="100000">
                                          <p:val>
                                            <p:fltVal val="0"/>
                                          </p:val>
                                        </p:tav>
                                      </p:tavLst>
                                    </p:anim>
                                    <p:animEffect transition="in" filter="fade">
                                      <p:cBhvr>
                                        <p:cTn id="77" dur="1000"/>
                                        <p:tgtEl>
                                          <p:spTgt spid="5">
                                            <p:txEl>
                                              <p:pRg st="7" end="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grpId="0" nodeType="clickEffect">
                                  <p:stCondLst>
                                    <p:cond delay="0"/>
                                  </p:stCondLst>
                                  <p:childTnLst>
                                    <p:set>
                                      <p:cBhvr>
                                        <p:cTn id="81" dur="1" fill="hold">
                                          <p:stCondLst>
                                            <p:cond delay="0"/>
                                          </p:stCondLst>
                                        </p:cTn>
                                        <p:tgtEl>
                                          <p:spTgt spid="5">
                                            <p:txEl>
                                              <p:pRg st="9" end="9"/>
                                            </p:txEl>
                                          </p:spTgt>
                                        </p:tgtEl>
                                        <p:attrNameLst>
                                          <p:attrName>style.visibility</p:attrName>
                                        </p:attrNameLst>
                                      </p:cBhvr>
                                      <p:to>
                                        <p:strVal val="visible"/>
                                      </p:to>
                                    </p:set>
                                    <p:anim calcmode="lin" valueType="num">
                                      <p:cBhvr>
                                        <p:cTn id="82" dur="1000" fill="hold"/>
                                        <p:tgtEl>
                                          <p:spTgt spid="5">
                                            <p:txEl>
                                              <p:pRg st="9" end="9"/>
                                            </p:txEl>
                                          </p:spTgt>
                                        </p:tgtEl>
                                        <p:attrNameLst>
                                          <p:attrName>ppt_w</p:attrName>
                                        </p:attrNameLst>
                                      </p:cBhvr>
                                      <p:tavLst>
                                        <p:tav tm="0">
                                          <p:val>
                                            <p:fltVal val="0"/>
                                          </p:val>
                                        </p:tav>
                                        <p:tav tm="100000">
                                          <p:val>
                                            <p:strVal val="#ppt_w"/>
                                          </p:val>
                                        </p:tav>
                                      </p:tavLst>
                                    </p:anim>
                                    <p:anim calcmode="lin" valueType="num">
                                      <p:cBhvr>
                                        <p:cTn id="83" dur="1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84" dur="1000" fill="hold"/>
                                        <p:tgtEl>
                                          <p:spTgt spid="5">
                                            <p:txEl>
                                              <p:pRg st="9" end="9"/>
                                            </p:txEl>
                                          </p:spTgt>
                                        </p:tgtEl>
                                        <p:attrNameLst>
                                          <p:attrName>style.rotation</p:attrName>
                                        </p:attrNameLst>
                                      </p:cBhvr>
                                      <p:tavLst>
                                        <p:tav tm="0">
                                          <p:val>
                                            <p:fltVal val="90"/>
                                          </p:val>
                                        </p:tav>
                                        <p:tav tm="100000">
                                          <p:val>
                                            <p:fltVal val="0"/>
                                          </p:val>
                                        </p:tav>
                                      </p:tavLst>
                                    </p:anim>
                                    <p:animEffect transition="in" filter="fade">
                                      <p:cBhvr>
                                        <p:cTn id="85" dur="1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There is no uncontested evidence for a correlation between a magnetic pole reversal and any notable extinction rates, let alone a mass extinction event.</a:t>
            </a:r>
          </a:p>
          <a:p>
            <a:pPr marL="630238" lvl="2" indent="-285750"/>
            <a:r>
              <a:rPr lang="en-US" dirty="0" smtClean="0"/>
              <a:t>And indeed, Human ancestors survived several reversal events</a:t>
            </a:r>
          </a:p>
          <a:p>
            <a:pPr marL="285750" indent="-285750">
              <a:buFont typeface="Arial" pitchFamily="34" charset="0"/>
              <a:buChar char="•"/>
            </a:pPr>
            <a:r>
              <a:rPr lang="en-US" dirty="0" smtClean="0"/>
              <a:t>However, no other creatures on Earth have ever utilized (and become dependent on) electronics or computers in everyday life</a:t>
            </a:r>
          </a:p>
          <a:p>
            <a:pPr marL="630238" lvl="2" indent="-285750"/>
            <a:r>
              <a:rPr lang="en-US" dirty="0" smtClean="0"/>
              <a:t>e.g. Dinosaurs did not surf the web in their spare time, nor did Trilobites depend on satellites for navigation, nor did Wooly </a:t>
            </a:r>
            <a:r>
              <a:rPr lang="en-US" dirty="0"/>
              <a:t>M</a:t>
            </a:r>
            <a:r>
              <a:rPr lang="en-US" dirty="0" smtClean="0"/>
              <a:t>ammoths communicate with one another via radio signals</a:t>
            </a:r>
          </a:p>
          <a:p>
            <a:pPr marL="285750" indent="-285750">
              <a:buFont typeface="Arial" pitchFamily="34" charset="0"/>
              <a:buChar char="•"/>
            </a:pPr>
            <a:r>
              <a:rPr lang="en-US" dirty="0" smtClean="0"/>
              <a:t>Which means that besides a handful of organisms (mainly marine, i.e. sea turtles, dolphins, whales, etc.) that use the magnetosphere as a means of navigation (as species they have been surviving for millions of years which means CLEARLY they have adapted to and overcome MANY reversal events), modern Humans are in a unique position, in that they could be the first species on Earth that could be COMPLETELY affected by a magnetic pole reversal</a:t>
            </a:r>
            <a:endParaRPr lang="en-US" dirty="0"/>
          </a:p>
        </p:txBody>
      </p:sp>
      <p:sp>
        <p:nvSpPr>
          <p:cNvPr id="3" name="Title 2"/>
          <p:cNvSpPr>
            <a:spLocks noGrp="1"/>
          </p:cNvSpPr>
          <p:nvPr>
            <p:ph type="title"/>
          </p:nvPr>
        </p:nvSpPr>
        <p:spPr/>
        <p:txBody>
          <a:bodyPr>
            <a:noAutofit/>
          </a:bodyPr>
          <a:lstStyle/>
          <a:p>
            <a:r>
              <a:rPr lang="en-US" sz="3600" dirty="0"/>
              <a:t>Possible Effects of a Pole Reversal in Modern Times</a:t>
            </a:r>
          </a:p>
        </p:txBody>
      </p:sp>
    </p:spTree>
    <p:extLst>
      <p:ext uri="{BB962C8B-B14F-4D97-AF65-F5344CB8AC3E}">
        <p14:creationId xmlns:p14="http://schemas.microsoft.com/office/powerpoint/2010/main" val="293050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2">
                                            <p:txEl>
                                              <p:pRg st="0" end="0"/>
                                            </p:txEl>
                                          </p:spTgt>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p:cTn id="20"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 calcmode="lin" valueType="num">
                                      <p:cBhvr>
                                        <p:cTn id="28"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2">
                                            <p:txEl>
                                              <p:pRg st="2" end="2"/>
                                            </p:txEl>
                                          </p:spTgt>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 calcmode="lin" valueType="num">
                                      <p:cBhvr>
                                        <p:cTn id="34"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5"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6"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37" dur="1000"/>
                                        <p:tgtEl>
                                          <p:spTgt spid="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 calcmode="lin" valueType="num">
                                      <p:cBhvr>
                                        <p:cTn id="42"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3"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44"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45"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n-US" b="1" dirty="0" smtClean="0"/>
              <a:t>Communication</a:t>
            </a:r>
          </a:p>
          <a:p>
            <a:pPr marL="285750" indent="-285750">
              <a:buFont typeface="Arial" pitchFamily="34" charset="0"/>
              <a:buChar char="•"/>
            </a:pPr>
            <a:r>
              <a:rPr lang="en-US" dirty="0" smtClean="0"/>
              <a:t>Irregularities in the magnetosphere and ionosphere may render low frequency radio signal communications unreliable or inconsistent</a:t>
            </a:r>
          </a:p>
          <a:p>
            <a:pPr marL="630238" lvl="2" indent="-285750"/>
            <a:r>
              <a:rPr lang="en-US" dirty="0" smtClean="0"/>
              <a:t>All of the adverse effects of magnetic storms mentioned before could become more frequent, and last longer</a:t>
            </a:r>
          </a:p>
          <a:p>
            <a:pPr marL="285750" indent="-285750">
              <a:buFont typeface="Arial" pitchFamily="34" charset="0"/>
              <a:buChar char="•"/>
            </a:pPr>
            <a:r>
              <a:rPr lang="en-US" dirty="0" smtClean="0"/>
              <a:t>In the event that the magnetosphere is weakened, even HF bands may become adversely affected</a:t>
            </a:r>
          </a:p>
          <a:p>
            <a:pPr marL="285750" indent="-285750">
              <a:buFont typeface="Arial" pitchFamily="34" charset="0"/>
              <a:buChar char="•"/>
            </a:pPr>
            <a:r>
              <a:rPr lang="en-US" dirty="0" smtClean="0"/>
              <a:t>Fiber optics would need to be the go-to for all telecommunication lines to avoid induced currents in the lines</a:t>
            </a:r>
          </a:p>
          <a:p>
            <a:pPr marL="285750" indent="-285750">
              <a:buFont typeface="Arial" pitchFamily="34" charset="0"/>
              <a:buChar char="•"/>
            </a:pPr>
            <a:r>
              <a:rPr lang="en-US" dirty="0" smtClean="0"/>
              <a:t>Military early warning systems that relied on magnetic anomalies or signatures would probably become obsolete as anomalies would appear everywhere, all the time</a:t>
            </a:r>
          </a:p>
          <a:p>
            <a:pPr marL="285750" indent="-285750">
              <a:buFont typeface="Arial" pitchFamily="34" charset="0"/>
              <a:buChar char="•"/>
            </a:pPr>
            <a:r>
              <a:rPr lang="en-US" dirty="0" smtClean="0"/>
              <a:t>Communications satellites could be affected, frequently disrupting (or even knocking out) all non-terrestrial telephone, television, radio, and internet links</a:t>
            </a:r>
            <a:endParaRPr lang="en-US" dirty="0"/>
          </a:p>
        </p:txBody>
      </p:sp>
      <p:sp>
        <p:nvSpPr>
          <p:cNvPr id="3" name="Title 2"/>
          <p:cNvSpPr>
            <a:spLocks noGrp="1"/>
          </p:cNvSpPr>
          <p:nvPr>
            <p:ph type="title"/>
          </p:nvPr>
        </p:nvSpPr>
        <p:spPr/>
        <p:txBody>
          <a:bodyPr>
            <a:normAutofit fontScale="90000"/>
          </a:bodyPr>
          <a:lstStyle/>
          <a:p>
            <a:r>
              <a:rPr lang="en-US" dirty="0"/>
              <a:t>Possible Effects of a Pole Reversal in Modern Times</a:t>
            </a:r>
          </a:p>
        </p:txBody>
      </p:sp>
    </p:spTree>
    <p:extLst>
      <p:ext uri="{BB962C8B-B14F-4D97-AF65-F5344CB8AC3E}">
        <p14:creationId xmlns:p14="http://schemas.microsoft.com/office/powerpoint/2010/main" val="104927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p:cTn id="22"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2">
                                            <p:txEl>
                                              <p:pRg st="1" end="1"/>
                                            </p:txEl>
                                          </p:spTgt>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 calcmode="lin" valueType="num">
                                      <p:cBhvr>
                                        <p:cTn id="28"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 calcmode="lin" valueType="num">
                                      <p:cBhvr>
                                        <p:cTn id="36"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39" dur="1000"/>
                                        <p:tgtEl>
                                          <p:spTgt spid="2">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2">
                                            <p:txEl>
                                              <p:pRg st="4" end="4"/>
                                            </p:txEl>
                                          </p:spTgt>
                                        </p:tgtEl>
                                        <p:attrNameLst>
                                          <p:attrName>style.visibility</p:attrName>
                                        </p:attrNameLst>
                                      </p:cBhvr>
                                      <p:to>
                                        <p:strVal val="visible"/>
                                      </p:to>
                                    </p:set>
                                    <p:anim calcmode="lin" valueType="num">
                                      <p:cBhvr>
                                        <p:cTn id="44"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5"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47" dur="1000"/>
                                        <p:tgtEl>
                                          <p:spTgt spid="2">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2">
                                            <p:txEl>
                                              <p:pRg st="5" end="5"/>
                                            </p:txEl>
                                          </p:spTgt>
                                        </p:tgtEl>
                                        <p:attrNameLst>
                                          <p:attrName>style.visibility</p:attrName>
                                        </p:attrNameLst>
                                      </p:cBhvr>
                                      <p:to>
                                        <p:strVal val="visible"/>
                                      </p:to>
                                    </p:set>
                                    <p:anim calcmode="lin" valueType="num">
                                      <p:cBhvr>
                                        <p:cTn id="52"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53"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54"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55" dur="1000"/>
                                        <p:tgtEl>
                                          <p:spTgt spid="2">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2">
                                            <p:txEl>
                                              <p:pRg st="6" end="6"/>
                                            </p:txEl>
                                          </p:spTgt>
                                        </p:tgtEl>
                                        <p:attrNameLst>
                                          <p:attrName>style.visibility</p:attrName>
                                        </p:attrNameLst>
                                      </p:cBhvr>
                                      <p:to>
                                        <p:strVal val="visible"/>
                                      </p:to>
                                    </p:set>
                                    <p:anim calcmode="lin" valueType="num">
                                      <p:cBhvr>
                                        <p:cTn id="60"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61"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62"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63"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285750" indent="-285750">
              <a:buFont typeface="Arial" pitchFamily="34" charset="0"/>
              <a:buChar char="•"/>
            </a:pPr>
            <a:r>
              <a:rPr lang="en-US" b="1" dirty="0" smtClean="0"/>
              <a:t>Declination</a:t>
            </a:r>
          </a:p>
          <a:p>
            <a:pPr marL="630238" lvl="2" indent="-285750"/>
            <a:r>
              <a:rPr lang="en-US" dirty="0" smtClean="0"/>
              <a:t>First observed in China by Buddhist astronomer Yi-Xing about A.D. 720 (Needham, 1962); at least 9 measurements from A.D. 720-1280</a:t>
            </a:r>
          </a:p>
          <a:p>
            <a:pPr marL="630238" lvl="2" indent="-285750"/>
            <a:r>
              <a:rPr lang="en-US" dirty="0" smtClean="0"/>
              <a:t>Knowledge did not travel with the compass; first discovery in Europe appears to be by Georg Hartmann (a Vicar of Nurenberg), made in Rome in 1510 A.D.</a:t>
            </a:r>
          </a:p>
          <a:p>
            <a:pPr marL="974725" lvl="4" indent="-285750"/>
            <a:r>
              <a:rPr lang="en-US" dirty="0" smtClean="0"/>
              <a:t>Strong evidence that declination was at least known in Europe by early 1400s, even if precise measurements were not recorded for another century.</a:t>
            </a:r>
          </a:p>
          <a:p>
            <a:pPr marL="285750" indent="-285750">
              <a:buFont typeface="Arial" pitchFamily="34" charset="0"/>
              <a:buChar char="•"/>
            </a:pPr>
            <a:r>
              <a:rPr lang="en-US" b="1" dirty="0" smtClean="0"/>
              <a:t>Inclination</a:t>
            </a:r>
          </a:p>
          <a:p>
            <a:pPr marL="630238" lvl="2" indent="-285750"/>
            <a:r>
              <a:rPr lang="en-US" dirty="0" smtClean="0"/>
              <a:t>Discovered by Georg Hartmann in 1544, as mentioned in a letter of that year</a:t>
            </a:r>
          </a:p>
          <a:p>
            <a:pPr marL="974725" lvl="4" indent="-285750"/>
            <a:r>
              <a:rPr lang="en-US" dirty="0" smtClean="0"/>
              <a:t>Letter was discovered in the Konigsberg archives in 1831, so his discovery had no influence on studies of the Earth’s Magnetism</a:t>
            </a:r>
          </a:p>
          <a:p>
            <a:pPr marL="630238" lvl="2" indent="-285750"/>
            <a:r>
              <a:rPr lang="en-US" dirty="0" smtClean="0"/>
              <a:t>Rediscovered by English hydrographer, Robert Norman, in 1576</a:t>
            </a:r>
          </a:p>
          <a:p>
            <a:pPr marL="974725" lvl="4" indent="-285750"/>
            <a:r>
              <a:rPr lang="en-US" dirty="0" smtClean="0"/>
              <a:t>No record of any discovery of inclination by Chinese</a:t>
            </a:r>
          </a:p>
        </p:txBody>
      </p:sp>
      <p:sp>
        <p:nvSpPr>
          <p:cNvPr id="3" name="Title 2"/>
          <p:cNvSpPr>
            <a:spLocks noGrp="1"/>
          </p:cNvSpPr>
          <p:nvPr>
            <p:ph type="title"/>
          </p:nvPr>
        </p:nvSpPr>
        <p:spPr/>
        <p:txBody>
          <a:bodyPr>
            <a:normAutofit/>
          </a:bodyPr>
          <a:lstStyle/>
          <a:p>
            <a:r>
              <a:rPr lang="en-US" sz="4400" dirty="0" smtClean="0"/>
              <a:t>History, cont’d…</a:t>
            </a:r>
            <a:endParaRPr lang="en-US" sz="4400" dirty="0"/>
          </a:p>
        </p:txBody>
      </p:sp>
    </p:spTree>
    <p:extLst>
      <p:ext uri="{BB962C8B-B14F-4D97-AF65-F5344CB8AC3E}">
        <p14:creationId xmlns:p14="http://schemas.microsoft.com/office/powerpoint/2010/main" val="315214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500"/>
                                        <p:tgtEl>
                                          <p:spTgt spid="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500"/>
                                        <p:tgtEl>
                                          <p:spTgt spid="2">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fade">
                                      <p:cBhvr>
                                        <p:cTn id="29" dur="500"/>
                                        <p:tgtEl>
                                          <p:spTgt spid="2">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fade">
                                      <p:cBhvr>
                                        <p:cTn id="35" dur="500"/>
                                        <p:tgtEl>
                                          <p:spTgt spid="2">
                                            <p:txEl>
                                              <p:pRg st="7" end="7"/>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
                                            <p:txEl>
                                              <p:pRg st="8" end="8"/>
                                            </p:txEl>
                                          </p:spTgt>
                                        </p:tgtEl>
                                        <p:attrNameLst>
                                          <p:attrName>style.visibility</p:attrName>
                                        </p:attrNameLst>
                                      </p:cBhvr>
                                      <p:to>
                                        <p:strVal val="visible"/>
                                      </p:to>
                                    </p:set>
                                    <p:animEffect transition="in" filter="fade">
                                      <p:cBhvr>
                                        <p:cTn id="38"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b="1" dirty="0" smtClean="0"/>
              <a:t>Navigation</a:t>
            </a:r>
            <a:endParaRPr lang="en-US" dirty="0" smtClean="0"/>
          </a:p>
          <a:p>
            <a:pPr marL="285750" indent="-285750">
              <a:buFont typeface="Arial" pitchFamily="34" charset="0"/>
              <a:buChar char="•"/>
            </a:pPr>
            <a:r>
              <a:rPr lang="en-US" dirty="0" smtClean="0"/>
              <a:t>Humans would have to revert to depending on astronomical constellations, etc. because magnetic navigation would be practically useless and unreliable</a:t>
            </a:r>
          </a:p>
          <a:p>
            <a:pPr marL="285750" indent="-285750">
              <a:buFont typeface="Arial" pitchFamily="34" charset="0"/>
              <a:buChar char="•"/>
            </a:pPr>
            <a:r>
              <a:rPr lang="en-US" dirty="0" smtClean="0"/>
              <a:t>Scintillating GPS signals could become common place, as local variations would increase substantially</a:t>
            </a:r>
          </a:p>
          <a:p>
            <a:pPr marL="630238" lvl="2" indent="-285750"/>
            <a:r>
              <a:rPr lang="en-US" dirty="0" smtClean="0"/>
              <a:t>Technologies like RAIM could help, but probably not much since chances are the entire GPS constellation would be affected</a:t>
            </a:r>
          </a:p>
          <a:p>
            <a:r>
              <a:rPr lang="en-US" b="1" dirty="0" smtClean="0"/>
              <a:t>Pipelines</a:t>
            </a:r>
            <a:endParaRPr lang="en-US" dirty="0" smtClean="0"/>
          </a:p>
          <a:p>
            <a:pPr marL="285750" indent="-285750">
              <a:buFont typeface="Arial" pitchFamily="34" charset="0"/>
              <a:buChar char="•"/>
            </a:pPr>
            <a:r>
              <a:rPr lang="en-US" dirty="0" smtClean="0"/>
              <a:t>New building materials (e.g. non conducting material) would need to be implemented to deal with constantly fluctuating magnetic fields inducing geomagnetic currents in the pipelines</a:t>
            </a:r>
            <a:endParaRPr lang="en-US" dirty="0"/>
          </a:p>
        </p:txBody>
      </p:sp>
      <p:sp>
        <p:nvSpPr>
          <p:cNvPr id="3" name="Title 2"/>
          <p:cNvSpPr>
            <a:spLocks noGrp="1"/>
          </p:cNvSpPr>
          <p:nvPr>
            <p:ph type="title"/>
          </p:nvPr>
        </p:nvSpPr>
        <p:spPr/>
        <p:txBody>
          <a:bodyPr>
            <a:normAutofit fontScale="90000"/>
          </a:bodyPr>
          <a:lstStyle/>
          <a:p>
            <a:r>
              <a:rPr lang="en-US" dirty="0"/>
              <a:t>Possible Effects of a Pole Reversal in Modern Times</a:t>
            </a:r>
          </a:p>
        </p:txBody>
      </p:sp>
    </p:spTree>
    <p:extLst>
      <p:ext uri="{BB962C8B-B14F-4D97-AF65-F5344CB8AC3E}">
        <p14:creationId xmlns:p14="http://schemas.microsoft.com/office/powerpoint/2010/main" val="94975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p:cTn id="22"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 calcmode="lin" valueType="num">
                                      <p:cBhvr>
                                        <p:cTn id="30"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2">
                                            <p:txEl>
                                              <p:pRg st="2" end="2"/>
                                            </p:txEl>
                                          </p:spTgt>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 calcmode="lin" valueType="num">
                                      <p:cBhvr>
                                        <p:cTn id="36"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39" dur="1000"/>
                                        <p:tgtEl>
                                          <p:spTgt spid="2">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2">
                                            <p:txEl>
                                              <p:pRg st="4" end="4"/>
                                            </p:txEl>
                                          </p:spTgt>
                                        </p:tgtEl>
                                        <p:attrNameLst>
                                          <p:attrName>style.visibility</p:attrName>
                                        </p:attrNameLst>
                                      </p:cBhvr>
                                      <p:to>
                                        <p:strVal val="visible"/>
                                      </p:to>
                                    </p:set>
                                    <p:anim calcmode="lin" valueType="num">
                                      <p:cBhvr>
                                        <p:cTn id="44"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5"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47" dur="1000"/>
                                        <p:tgtEl>
                                          <p:spTgt spid="2">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2">
                                            <p:txEl>
                                              <p:pRg st="5" end="5"/>
                                            </p:txEl>
                                          </p:spTgt>
                                        </p:tgtEl>
                                        <p:attrNameLst>
                                          <p:attrName>style.visibility</p:attrName>
                                        </p:attrNameLst>
                                      </p:cBhvr>
                                      <p:to>
                                        <p:strVal val="visible"/>
                                      </p:to>
                                    </p:set>
                                    <p:anim calcmode="lin" valueType="num">
                                      <p:cBhvr>
                                        <p:cTn id="52"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53"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54"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55"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b="1" dirty="0" smtClean="0"/>
              <a:t>Satellite Hardware Damage</a:t>
            </a:r>
            <a:endParaRPr lang="en-US" dirty="0" smtClean="0"/>
          </a:p>
          <a:p>
            <a:pPr marL="285750" indent="-285750">
              <a:buFont typeface="Arial" pitchFamily="34" charset="0"/>
              <a:buChar char="•"/>
            </a:pPr>
            <a:r>
              <a:rPr lang="en-US" dirty="0" smtClean="0"/>
              <a:t>This could be one of the largest areas of affect; as they are already in space, a weakened magnetosphere could leave satellites completely vulnerable to all of the afore mentioned hazards</a:t>
            </a:r>
          </a:p>
          <a:p>
            <a:r>
              <a:rPr lang="en-US" b="1" dirty="0" smtClean="0"/>
              <a:t>Electric Grid</a:t>
            </a:r>
            <a:endParaRPr lang="en-US" dirty="0" smtClean="0"/>
          </a:p>
          <a:p>
            <a:pPr marL="285750" indent="-285750">
              <a:buFont typeface="Arial" pitchFamily="34" charset="0"/>
              <a:buChar char="•"/>
            </a:pPr>
            <a:r>
              <a:rPr lang="en-US" dirty="0" smtClean="0"/>
              <a:t>It is likely that even the European grid would not be protected from adverse affects in a weakened magnetic field</a:t>
            </a:r>
          </a:p>
          <a:p>
            <a:pPr marL="285750" indent="-285750">
              <a:buFont typeface="Arial" pitchFamily="34" charset="0"/>
              <a:buChar char="•"/>
            </a:pPr>
            <a:r>
              <a:rPr lang="en-US" dirty="0" smtClean="0"/>
              <a:t>Blackouts could become increasingly common and frequent; or power stations might go completely dark</a:t>
            </a:r>
          </a:p>
          <a:p>
            <a:pPr marL="630238" lvl="2" indent="-285750"/>
            <a:r>
              <a:rPr lang="en-US" dirty="0" smtClean="0"/>
              <a:t>Precautionary steps taken to avoid these today cannot be implemented in this scenario; i.e. it becomes hard to “temporarily disable transformers” for a span of thousands of years</a:t>
            </a:r>
          </a:p>
          <a:p>
            <a:pPr marL="630238" lvl="2" indent="-285750"/>
            <a:r>
              <a:rPr lang="en-US" dirty="0" smtClean="0"/>
              <a:t>In a twist of irony, current may ONLY be travelling through power lines when it is geomagnetically induced</a:t>
            </a:r>
            <a:endParaRPr lang="en-US" dirty="0"/>
          </a:p>
        </p:txBody>
      </p:sp>
      <p:sp>
        <p:nvSpPr>
          <p:cNvPr id="3" name="Title 2"/>
          <p:cNvSpPr>
            <a:spLocks noGrp="1"/>
          </p:cNvSpPr>
          <p:nvPr>
            <p:ph type="title"/>
          </p:nvPr>
        </p:nvSpPr>
        <p:spPr/>
        <p:txBody>
          <a:bodyPr>
            <a:normAutofit fontScale="90000"/>
          </a:bodyPr>
          <a:lstStyle/>
          <a:p>
            <a:r>
              <a:rPr lang="en-US" dirty="0"/>
              <a:t>Possible Effects of a Pole Reversal in Modern Times</a:t>
            </a:r>
          </a:p>
        </p:txBody>
      </p:sp>
    </p:spTree>
    <p:extLst>
      <p:ext uri="{BB962C8B-B14F-4D97-AF65-F5344CB8AC3E}">
        <p14:creationId xmlns:p14="http://schemas.microsoft.com/office/powerpoint/2010/main" val="299314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p:cTn id="22"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 calcmode="lin" valueType="num">
                                      <p:cBhvr>
                                        <p:cTn id="30"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2">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 calcmode="lin" valueType="num">
                                      <p:cBhvr>
                                        <p:cTn id="38"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2">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2">
                                            <p:txEl>
                                              <p:pRg st="4" end="4"/>
                                            </p:txEl>
                                          </p:spTgt>
                                        </p:tgtEl>
                                        <p:attrNameLst>
                                          <p:attrName>style.visibility</p:attrName>
                                        </p:attrNameLst>
                                      </p:cBhvr>
                                      <p:to>
                                        <p:strVal val="visible"/>
                                      </p:to>
                                    </p:set>
                                    <p:anim calcmode="lin" valueType="num">
                                      <p:cBhvr>
                                        <p:cTn id="46"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7"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48"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49" dur="1000"/>
                                        <p:tgtEl>
                                          <p:spTgt spid="2">
                                            <p:txEl>
                                              <p:pRg st="4" end="4"/>
                                            </p:txEl>
                                          </p:spTgt>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2">
                                            <p:txEl>
                                              <p:pRg st="5" end="5"/>
                                            </p:txEl>
                                          </p:spTgt>
                                        </p:tgtEl>
                                        <p:attrNameLst>
                                          <p:attrName>style.visibility</p:attrName>
                                        </p:attrNameLst>
                                      </p:cBhvr>
                                      <p:to>
                                        <p:strVal val="visible"/>
                                      </p:to>
                                    </p:set>
                                    <p:anim calcmode="lin" valueType="num">
                                      <p:cBhvr>
                                        <p:cTn id="52"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53"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54"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55" dur="1000"/>
                                        <p:tgtEl>
                                          <p:spTgt spid="2">
                                            <p:txEl>
                                              <p:pRg st="5" end="5"/>
                                            </p:txEl>
                                          </p:spTgt>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
                                            <p:txEl>
                                              <p:pRg st="6" end="6"/>
                                            </p:txEl>
                                          </p:spTgt>
                                        </p:tgtEl>
                                        <p:attrNameLst>
                                          <p:attrName>style.visibility</p:attrName>
                                        </p:attrNameLst>
                                      </p:cBhvr>
                                      <p:to>
                                        <p:strVal val="visible"/>
                                      </p:to>
                                    </p:set>
                                    <p:anim calcmode="lin" valueType="num">
                                      <p:cBhvr>
                                        <p:cTn id="58"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9"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60"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61"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285750" indent="-285750">
              <a:buFont typeface="Arial" pitchFamily="34" charset="0"/>
              <a:buChar char="•"/>
            </a:pPr>
            <a:r>
              <a:rPr lang="en-US" dirty="0" smtClean="0"/>
              <a:t>In the worst case scenario: if the magnetosphere is sufficiently weakened, and there is a large enough CME (say during a time when the Earth’s and Sun’s magnetospheres are in direct connection) then it is possible that EVERY electronic component or device on Earth could be affected if not debilitated completely</a:t>
            </a:r>
          </a:p>
          <a:p>
            <a:pPr marL="630238" lvl="2" indent="-285750"/>
            <a:r>
              <a:rPr lang="en-US" dirty="0" smtClean="0"/>
              <a:t>This would leave Humans in a “The Day the Earth Stood Still”-type of scenario</a:t>
            </a:r>
          </a:p>
          <a:p>
            <a:pPr marL="285750" indent="-285750">
              <a:buFont typeface="Arial" pitchFamily="34" charset="0"/>
              <a:buChar char="•"/>
            </a:pPr>
            <a:r>
              <a:rPr lang="en-US" dirty="0" smtClean="0"/>
              <a:t>In the best case scenario: the chaotic magnetosphere of the reversal is more than capable of sufficiently protecting Humans and modern infrastructure from magnetic storms.</a:t>
            </a:r>
          </a:p>
          <a:p>
            <a:pPr marL="630238" lvl="2" indent="-285750"/>
            <a:r>
              <a:rPr lang="en-US" dirty="0" smtClean="0"/>
              <a:t>This would leave Humans  with only the problem of finding a new (or old) way to navigate without magnetics (i.e. GPS and/or the stars) while everyone around the world enjoyed aurorae from their backyards</a:t>
            </a:r>
            <a:endParaRPr lang="en-US" dirty="0"/>
          </a:p>
          <a:p>
            <a:pPr marL="285750" indent="-285750">
              <a:buFont typeface="Arial" pitchFamily="34" charset="0"/>
              <a:buChar char="•"/>
            </a:pPr>
            <a:r>
              <a:rPr lang="en-US" dirty="0" smtClean="0"/>
              <a:t>The truth is, Humans do not and cannot know exactly what will happen, as no one has ever measured a reversal event</a:t>
            </a:r>
            <a:r>
              <a:rPr lang="en-US" dirty="0"/>
              <a:t>;</a:t>
            </a:r>
            <a:r>
              <a:rPr lang="en-US" dirty="0" smtClean="0"/>
              <a:t> educated speculation is as accurate as is possible</a:t>
            </a:r>
            <a:endParaRPr lang="en-US" dirty="0"/>
          </a:p>
        </p:txBody>
      </p:sp>
      <p:sp>
        <p:nvSpPr>
          <p:cNvPr id="3" name="Title 2"/>
          <p:cNvSpPr>
            <a:spLocks noGrp="1"/>
          </p:cNvSpPr>
          <p:nvPr>
            <p:ph type="title"/>
          </p:nvPr>
        </p:nvSpPr>
        <p:spPr/>
        <p:txBody>
          <a:bodyPr>
            <a:normAutofit/>
          </a:bodyPr>
          <a:lstStyle/>
          <a:p>
            <a:r>
              <a:rPr lang="en-US" sz="5400" dirty="0" smtClean="0"/>
              <a:t>Conclusions</a:t>
            </a:r>
            <a:endParaRPr lang="en-US" sz="5400" dirty="0"/>
          </a:p>
        </p:txBody>
      </p:sp>
    </p:spTree>
    <p:extLst>
      <p:ext uri="{BB962C8B-B14F-4D97-AF65-F5344CB8AC3E}">
        <p14:creationId xmlns:p14="http://schemas.microsoft.com/office/powerpoint/2010/main" val="39286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barn(inVertical)">
                                      <p:cBhvr>
                                        <p:cTn id="20" dur="500"/>
                                        <p:tgtEl>
                                          <p:spTgt spid="2">
                                            <p:txEl>
                                              <p:pRg st="2" end="2"/>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barn(inVertical)">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barn(inVertical)">
                                      <p:cBhvr>
                                        <p:cTn id="2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20000"/>
          </a:bodyPr>
          <a:lstStyle/>
          <a:p>
            <a:pPr indent="-457200"/>
            <a:r>
              <a:rPr lang="en-US" sz="1400" dirty="0"/>
              <a:t>Lanza, Roberto;  Meloni, Antonio.  (</a:t>
            </a:r>
            <a:r>
              <a:rPr lang="en-US" sz="1400" b="1" dirty="0"/>
              <a:t>2006</a:t>
            </a:r>
            <a:r>
              <a:rPr lang="en-US" sz="1400" dirty="0"/>
              <a:t>).  </a:t>
            </a:r>
            <a:r>
              <a:rPr lang="en-US" sz="1400" b="1" i="1" dirty="0"/>
              <a:t>The Earth’s Magnetism: An </a:t>
            </a:r>
            <a:r>
              <a:rPr lang="en-US" sz="1400" b="1" i="1" dirty="0" smtClean="0"/>
              <a:t>Introduction </a:t>
            </a:r>
            <a:r>
              <a:rPr lang="en-US" sz="1400" b="1" i="1" dirty="0"/>
              <a:t>for </a:t>
            </a:r>
            <a:r>
              <a:rPr lang="en-US" sz="1400" b="1" i="1" dirty="0" smtClean="0"/>
              <a:t>Geologists</a:t>
            </a:r>
            <a:r>
              <a:rPr lang="en-US" sz="1400" dirty="0"/>
              <a:t>.  </a:t>
            </a:r>
            <a:r>
              <a:rPr lang="en-US" sz="1400" dirty="0" smtClean="0"/>
              <a:t>	Springer </a:t>
            </a:r>
            <a:r>
              <a:rPr lang="en-US" sz="1400" dirty="0"/>
              <a:t>Berlin Heidelberg New </a:t>
            </a:r>
            <a:r>
              <a:rPr lang="en-US" sz="1400" dirty="0" smtClean="0"/>
              <a:t>York. 2006</a:t>
            </a:r>
            <a:r>
              <a:rPr lang="en-US" sz="1400" dirty="0"/>
              <a:t>.</a:t>
            </a:r>
          </a:p>
          <a:p>
            <a:r>
              <a:rPr lang="en-US" sz="1400" dirty="0"/>
              <a:t>Merrill, Ronald T.  (</a:t>
            </a:r>
            <a:r>
              <a:rPr lang="en-US" sz="1400" b="1" dirty="0"/>
              <a:t>2010</a:t>
            </a:r>
            <a:r>
              <a:rPr lang="en-US" sz="1400" dirty="0"/>
              <a:t>).  </a:t>
            </a:r>
            <a:r>
              <a:rPr lang="en-US" sz="1400" b="1" i="1" dirty="0"/>
              <a:t>Our Magnetic Earth: The Science of </a:t>
            </a:r>
            <a:r>
              <a:rPr lang="en-US" sz="1400" b="1" i="1" dirty="0" smtClean="0"/>
              <a:t>Geomagnetism</a:t>
            </a:r>
            <a:r>
              <a:rPr lang="en-US" sz="1400" dirty="0"/>
              <a:t>.  University of </a:t>
            </a:r>
            <a:r>
              <a:rPr lang="en-US" sz="1400" dirty="0" smtClean="0"/>
              <a:t>	Chicago </a:t>
            </a:r>
            <a:r>
              <a:rPr lang="en-US" sz="1400" dirty="0"/>
              <a:t>Press, Chicago and London.  </a:t>
            </a:r>
            <a:r>
              <a:rPr lang="en-US" sz="1400" dirty="0" smtClean="0"/>
              <a:t>2010</a:t>
            </a:r>
            <a:r>
              <a:rPr lang="en-US" sz="1400" dirty="0"/>
              <a:t>.</a:t>
            </a:r>
          </a:p>
          <a:p>
            <a:r>
              <a:rPr lang="en-US" sz="1400" dirty="0"/>
              <a:t>Merrill, Ronald T.;  McElhinny, Michael W.;  McFadden, Phillip L. (</a:t>
            </a:r>
            <a:r>
              <a:rPr lang="en-US" sz="1400" b="1" dirty="0"/>
              <a:t>1996</a:t>
            </a:r>
            <a:r>
              <a:rPr lang="en-US" sz="1400" dirty="0"/>
              <a:t>).  </a:t>
            </a:r>
            <a:r>
              <a:rPr lang="en-US" sz="1400" b="1" i="1" dirty="0"/>
              <a:t>The </a:t>
            </a:r>
            <a:r>
              <a:rPr lang="en-US" sz="1400" b="1" i="1" dirty="0" smtClean="0"/>
              <a:t>Magnetic </a:t>
            </a:r>
            <a:r>
              <a:rPr lang="en-US" sz="1400" b="1" i="1" dirty="0"/>
              <a:t>Field of </a:t>
            </a:r>
            <a:r>
              <a:rPr lang="en-US" sz="1400" b="1" i="1" dirty="0" smtClean="0"/>
              <a:t>	the </a:t>
            </a:r>
            <a:r>
              <a:rPr lang="en-US" sz="1400" b="1" i="1" dirty="0"/>
              <a:t>Earth: Paleomagnetism, the Core, and the  </a:t>
            </a:r>
            <a:r>
              <a:rPr lang="en-US" sz="1400" b="1" i="1" dirty="0" smtClean="0"/>
              <a:t>Deep </a:t>
            </a:r>
            <a:r>
              <a:rPr lang="en-US" sz="1400" b="1" i="1" dirty="0"/>
              <a:t>Mantle</a:t>
            </a:r>
            <a:r>
              <a:rPr lang="en-US" sz="1400" dirty="0"/>
              <a:t>.  </a:t>
            </a:r>
            <a:r>
              <a:rPr lang="en-US" sz="1400" dirty="0" smtClean="0"/>
              <a:t>International Geophysics 	Series</a:t>
            </a:r>
            <a:r>
              <a:rPr lang="en-US" sz="1400" dirty="0"/>
              <a:t>, volume 63</a:t>
            </a:r>
            <a:r>
              <a:rPr lang="en-US" sz="1400" dirty="0" smtClean="0"/>
              <a:t>. Academic </a:t>
            </a:r>
            <a:r>
              <a:rPr lang="en-US" sz="1400" dirty="0"/>
              <a:t>Press. 1996.</a:t>
            </a:r>
          </a:p>
          <a:p>
            <a:r>
              <a:rPr lang="en-US" sz="1400" dirty="0"/>
              <a:t>Editors: Sharma, A. Surjalal;  Kamide, Yohsuke;  Lakhina, Gurbax S.  (</a:t>
            </a:r>
            <a:r>
              <a:rPr lang="en-US" sz="1400" b="1" dirty="0"/>
              <a:t>2003</a:t>
            </a:r>
            <a:r>
              <a:rPr lang="en-US" sz="1400" dirty="0" smtClean="0"/>
              <a:t>).  </a:t>
            </a:r>
            <a:r>
              <a:rPr lang="en-US" sz="1400" b="1" i="1" dirty="0" smtClean="0"/>
              <a:t>Disturbances </a:t>
            </a:r>
            <a:r>
              <a:rPr lang="en-US" sz="1400" b="1" i="1" dirty="0"/>
              <a:t>in </a:t>
            </a:r>
            <a:r>
              <a:rPr lang="en-US" sz="1400" b="1" i="1" dirty="0" smtClean="0"/>
              <a:t>	Geospace</a:t>
            </a:r>
            <a:r>
              <a:rPr lang="en-US" sz="1400" b="1" i="1" dirty="0"/>
              <a:t>: The Storm-Substorm </a:t>
            </a:r>
            <a:r>
              <a:rPr lang="en-US" sz="1400" b="1" i="1" dirty="0" smtClean="0"/>
              <a:t>Relationship</a:t>
            </a:r>
            <a:r>
              <a:rPr lang="en-US" sz="1400" dirty="0" smtClean="0"/>
              <a:t>. Geophysical </a:t>
            </a:r>
            <a:r>
              <a:rPr lang="en-US" sz="1400" dirty="0"/>
              <a:t>Monograph Series, vol. </a:t>
            </a:r>
            <a:r>
              <a:rPr lang="en-US" sz="1400" dirty="0" smtClean="0"/>
              <a:t>	142</a:t>
            </a:r>
            <a:r>
              <a:rPr lang="en-US" sz="1400" dirty="0"/>
              <a:t>; including: IUGG </a:t>
            </a:r>
            <a:r>
              <a:rPr lang="en-US" sz="1400" dirty="0" smtClean="0"/>
              <a:t>Volumes, Maurice </a:t>
            </a:r>
            <a:r>
              <a:rPr lang="en-US" sz="1400" dirty="0"/>
              <a:t>Ewing Volumes, Mineral Physics Volumes.  </a:t>
            </a:r>
            <a:r>
              <a:rPr lang="en-US" sz="1400" dirty="0" smtClean="0"/>
              <a:t>	American Geophysical </a:t>
            </a:r>
            <a:r>
              <a:rPr lang="en-US" sz="1400" dirty="0"/>
              <a:t>Union,  Washington, DC.  2003</a:t>
            </a:r>
            <a:r>
              <a:rPr lang="en-US" sz="1400" dirty="0" smtClean="0"/>
              <a:t>.</a:t>
            </a:r>
          </a:p>
          <a:p>
            <a:r>
              <a:rPr lang="en-US" sz="1400" dirty="0"/>
              <a:t>Editors: Tsurutani, Bruce T.;  Gonzalez, Walter D.;  Kamide, Yohsuke; Arballo, John K.  (</a:t>
            </a:r>
            <a:r>
              <a:rPr lang="en-US" sz="1400" b="1" dirty="0"/>
              <a:t>1997</a:t>
            </a:r>
            <a:r>
              <a:rPr lang="en-US" sz="1400" dirty="0"/>
              <a:t>).  </a:t>
            </a:r>
            <a:r>
              <a:rPr lang="en-US" sz="1400" dirty="0" smtClean="0"/>
              <a:t>	</a:t>
            </a:r>
            <a:r>
              <a:rPr lang="en-US" sz="1400" b="1" i="1" dirty="0" smtClean="0"/>
              <a:t>Magnetic </a:t>
            </a:r>
            <a:r>
              <a:rPr lang="en-US" sz="1400" b="1" i="1" dirty="0"/>
              <a:t>Storms</a:t>
            </a:r>
            <a:r>
              <a:rPr lang="en-US" sz="1400" dirty="0"/>
              <a:t>.  Geophysical Monograph Series, vol. 98; including: IUGG Volumes, </a:t>
            </a:r>
            <a:r>
              <a:rPr lang="en-US" sz="1400" dirty="0" smtClean="0"/>
              <a:t>	Maurice </a:t>
            </a:r>
            <a:r>
              <a:rPr lang="en-US" sz="1400" dirty="0"/>
              <a:t>Ewing Volumes, Mineral Physics Volumes.  American Geophysical Union,  </a:t>
            </a:r>
            <a:r>
              <a:rPr lang="en-US" sz="1400" dirty="0" smtClean="0"/>
              <a:t>	Washington</a:t>
            </a:r>
            <a:r>
              <a:rPr lang="en-US" sz="1400" dirty="0"/>
              <a:t>, DC.  1997.</a:t>
            </a:r>
          </a:p>
          <a:p>
            <a:r>
              <a:rPr lang="en-US" sz="1600" b="1" dirty="0" smtClean="0"/>
              <a:t>Electronic Sources</a:t>
            </a:r>
          </a:p>
          <a:p>
            <a:r>
              <a:rPr lang="en-US" sz="1400" dirty="0" smtClean="0"/>
              <a:t>NASA.gov</a:t>
            </a:r>
          </a:p>
          <a:p>
            <a:r>
              <a:rPr lang="en-US" sz="1400" dirty="0" smtClean="0"/>
              <a:t>USGS.gov</a:t>
            </a:r>
          </a:p>
          <a:p>
            <a:r>
              <a:rPr lang="en-US" sz="1400" dirty="0"/>
              <a:t>w</a:t>
            </a:r>
            <a:r>
              <a:rPr lang="en-US" sz="1400" dirty="0" smtClean="0"/>
              <a:t>ikipedia.org</a:t>
            </a:r>
          </a:p>
          <a:p>
            <a:endParaRPr lang="en-US" sz="1400" dirty="0"/>
          </a:p>
          <a:p>
            <a:endParaRPr lang="en-US" dirty="0"/>
          </a:p>
        </p:txBody>
      </p:sp>
      <p:sp>
        <p:nvSpPr>
          <p:cNvPr id="3" name="Title 2"/>
          <p:cNvSpPr>
            <a:spLocks noGrp="1"/>
          </p:cNvSpPr>
          <p:nvPr>
            <p:ph type="title"/>
          </p:nvPr>
        </p:nvSpPr>
        <p:spPr/>
        <p:txBody>
          <a:bodyPr>
            <a:normAutofit/>
          </a:bodyPr>
          <a:lstStyle/>
          <a:p>
            <a:r>
              <a:rPr lang="en-US" sz="6000" dirty="0" smtClean="0"/>
              <a:t>Works Cited</a:t>
            </a:r>
            <a:endParaRPr lang="en-US" sz="6000" dirty="0"/>
          </a:p>
        </p:txBody>
      </p:sp>
    </p:spTree>
    <p:extLst>
      <p:ext uri="{BB962C8B-B14F-4D97-AF65-F5344CB8AC3E}">
        <p14:creationId xmlns:p14="http://schemas.microsoft.com/office/powerpoint/2010/main" val="3253994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285750" indent="-285750">
              <a:buFont typeface="Arial" pitchFamily="34" charset="0"/>
              <a:buChar char="•"/>
            </a:pPr>
            <a:r>
              <a:rPr lang="en-US" b="1" dirty="0" smtClean="0"/>
              <a:t>Secular Variation</a:t>
            </a:r>
            <a:endParaRPr lang="en-US" dirty="0" smtClean="0"/>
          </a:p>
          <a:p>
            <a:pPr marL="630238" lvl="2" indent="-285750"/>
            <a:r>
              <a:rPr lang="en-US" dirty="0" smtClean="0"/>
              <a:t>Studies of secular variation in the past using fossil magnetizations first attempted by Chevalier (1925), using lava flows on Mount Etna</a:t>
            </a:r>
          </a:p>
          <a:p>
            <a:pPr marL="630238" lvl="2" indent="-285750"/>
            <a:r>
              <a:rPr lang="en-US" dirty="0" smtClean="0"/>
              <a:t>Use of archaeomagnetic techniques on baked hearths/pottery detailed by Thellier and Thellier (1951,1952) in France</a:t>
            </a:r>
          </a:p>
          <a:p>
            <a:pPr marL="974725" lvl="4" indent="-285750"/>
            <a:r>
              <a:rPr lang="en-US" dirty="0" smtClean="0"/>
              <a:t>By Cook and Belshé (1958) in England</a:t>
            </a:r>
          </a:p>
          <a:p>
            <a:pPr marL="630238" lvl="2" indent="-285750"/>
            <a:endParaRPr lang="en-US" dirty="0" smtClean="0"/>
          </a:p>
          <a:p>
            <a:pPr marL="630238" lvl="2" indent="-285750"/>
            <a:r>
              <a:rPr lang="en-US" dirty="0" smtClean="0"/>
              <a:t>First attempt at determining recent secular variation from sediments was made by Johnson (1948) in the United States on New England varved sediments covering ~5,000 yr. time span, more than 10,000 yrs. ago.</a:t>
            </a:r>
          </a:p>
          <a:p>
            <a:pPr marL="974725" lvl="4" indent="-285750"/>
            <a:r>
              <a:rPr lang="en-US" dirty="0" smtClean="0"/>
              <a:t>Similar attempt using Swedish varved clays made by Griffiths (1953)</a:t>
            </a:r>
          </a:p>
          <a:p>
            <a:pPr marL="974725" lvl="4" indent="-285750"/>
            <a:endParaRPr lang="en-US" dirty="0"/>
          </a:p>
          <a:p>
            <a:pPr marL="630238" lvl="2" indent="-285750"/>
            <a:r>
              <a:rPr lang="en-US" dirty="0" smtClean="0"/>
              <a:t>Development of a portable core sampler for lake deposits (Mackereth, 1958) saw start of extensive studies of lake sediments for obtaining prehistoric records of secular variation</a:t>
            </a:r>
            <a:endParaRPr lang="en-US" dirty="0"/>
          </a:p>
        </p:txBody>
      </p:sp>
      <p:sp>
        <p:nvSpPr>
          <p:cNvPr id="3" name="Title 2"/>
          <p:cNvSpPr>
            <a:spLocks noGrp="1"/>
          </p:cNvSpPr>
          <p:nvPr>
            <p:ph type="title"/>
          </p:nvPr>
        </p:nvSpPr>
        <p:spPr/>
        <p:txBody>
          <a:bodyPr>
            <a:normAutofit/>
          </a:bodyPr>
          <a:lstStyle/>
          <a:p>
            <a:r>
              <a:rPr lang="en-US" sz="4400" dirty="0" smtClean="0"/>
              <a:t>History, cont’d…</a:t>
            </a:r>
            <a:endParaRPr lang="en-US" sz="4400" dirty="0"/>
          </a:p>
        </p:txBody>
      </p:sp>
    </p:spTree>
    <p:extLst>
      <p:ext uri="{BB962C8B-B14F-4D97-AF65-F5344CB8AC3E}">
        <p14:creationId xmlns:p14="http://schemas.microsoft.com/office/powerpoint/2010/main" val="21837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500"/>
                                        <p:tgtEl>
                                          <p:spTgt spid="2">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fade">
                                      <p:cBhvr>
                                        <p:cTn id="30"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285750" indent="-285750">
              <a:buFont typeface="Arial" pitchFamily="34" charset="0"/>
              <a:buChar char="•"/>
            </a:pPr>
            <a:r>
              <a:rPr lang="en-US" dirty="0"/>
              <a:t>A </a:t>
            </a:r>
            <a:r>
              <a:rPr lang="en-US" b="1" dirty="0"/>
              <a:t>magnetosphere</a:t>
            </a:r>
            <a:r>
              <a:rPr lang="en-US" dirty="0"/>
              <a:t> is formed when a stream of charged particles, such </a:t>
            </a:r>
            <a:r>
              <a:rPr lang="en-US" dirty="0" smtClean="0"/>
              <a:t>as </a:t>
            </a:r>
            <a:r>
              <a:rPr lang="en-US" dirty="0"/>
              <a:t>solar wind, interacts with and is deflected by the intrinsic magnetic field of a planet or similar </a:t>
            </a:r>
            <a:r>
              <a:rPr lang="en-US" dirty="0" smtClean="0"/>
              <a:t>body</a:t>
            </a:r>
          </a:p>
          <a:p>
            <a:pPr marL="285750" indent="-285750">
              <a:buFont typeface="Arial" pitchFamily="34" charset="0"/>
              <a:buChar char="•"/>
            </a:pPr>
            <a:r>
              <a:rPr lang="en-US" dirty="0" smtClean="0"/>
              <a:t>Earth’s magnetosphere </a:t>
            </a:r>
            <a:r>
              <a:rPr lang="en-US" dirty="0"/>
              <a:t>is a region in space whose </a:t>
            </a:r>
            <a:r>
              <a:rPr lang="en-US" dirty="0" smtClean="0"/>
              <a:t>shape and behavior </a:t>
            </a:r>
            <a:r>
              <a:rPr lang="en-US" dirty="0"/>
              <a:t>is determined </a:t>
            </a:r>
            <a:r>
              <a:rPr lang="en-US" dirty="0" smtClean="0"/>
              <a:t>by:</a:t>
            </a:r>
          </a:p>
          <a:p>
            <a:pPr marL="630238" lvl="2" indent="-285750"/>
            <a:r>
              <a:rPr lang="en-US" dirty="0"/>
              <a:t>T</a:t>
            </a:r>
            <a:r>
              <a:rPr lang="en-US" dirty="0" smtClean="0"/>
              <a:t>he </a:t>
            </a:r>
            <a:r>
              <a:rPr lang="en-US" dirty="0"/>
              <a:t>Earth's </a:t>
            </a:r>
            <a:r>
              <a:rPr lang="en-US" dirty="0" smtClean="0"/>
              <a:t>internal/intrinsic </a:t>
            </a:r>
            <a:r>
              <a:rPr lang="en-US" dirty="0"/>
              <a:t>magnetic </a:t>
            </a:r>
            <a:r>
              <a:rPr lang="en-US" dirty="0" smtClean="0"/>
              <a:t>field</a:t>
            </a:r>
          </a:p>
          <a:p>
            <a:pPr marL="630238" lvl="2" indent="-285750"/>
            <a:r>
              <a:rPr lang="en-US" dirty="0" smtClean="0"/>
              <a:t>The </a:t>
            </a:r>
            <a:r>
              <a:rPr lang="en-US" dirty="0"/>
              <a:t>solar wind </a:t>
            </a:r>
            <a:r>
              <a:rPr lang="en-US" dirty="0" smtClean="0"/>
              <a:t>(solar wind plasma)</a:t>
            </a:r>
          </a:p>
          <a:p>
            <a:pPr marL="630238" lvl="2" indent="-285750"/>
            <a:r>
              <a:rPr lang="en-US" dirty="0" smtClean="0"/>
              <a:t>The </a:t>
            </a:r>
            <a:r>
              <a:rPr lang="en-US" dirty="0"/>
              <a:t>interplanetary magnetic field (IMF</a:t>
            </a:r>
            <a:r>
              <a:rPr lang="en-US" dirty="0" smtClean="0"/>
              <a:t>)</a:t>
            </a:r>
          </a:p>
          <a:p>
            <a:pPr marL="285750" indent="-285750">
              <a:buFont typeface="Arial" pitchFamily="34" charset="0"/>
              <a:buChar char="•"/>
            </a:pPr>
            <a:r>
              <a:rPr lang="en-US" dirty="0"/>
              <a:t>In the magnetosphere, a mix of free ions and electrons from both the solar wind and the Earth's ionosphere is confined by electromagnetic forces that are much stronger than gravity and collisions.</a:t>
            </a:r>
          </a:p>
          <a:p>
            <a:pPr marL="285750" indent="-285750">
              <a:buFont typeface="Arial" pitchFamily="34" charset="0"/>
              <a:buChar char="•"/>
            </a:pPr>
            <a:r>
              <a:rPr lang="en-US" dirty="0"/>
              <a:t>Despite its name, the magnetosphere is distinctly </a:t>
            </a:r>
            <a:r>
              <a:rPr lang="en-US" dirty="0" smtClean="0"/>
              <a:t>non-spherical</a:t>
            </a:r>
          </a:p>
          <a:p>
            <a:pPr marL="630238" lvl="2" indent="-285750"/>
            <a:r>
              <a:rPr lang="en-US" dirty="0"/>
              <a:t>All known planetary magnetospheres in the solar system possess more of an oval tear-drop shape because of the solar wind</a:t>
            </a:r>
          </a:p>
        </p:txBody>
      </p:sp>
      <p:sp>
        <p:nvSpPr>
          <p:cNvPr id="3" name="Title 2"/>
          <p:cNvSpPr>
            <a:spLocks noGrp="1"/>
          </p:cNvSpPr>
          <p:nvPr>
            <p:ph type="title"/>
          </p:nvPr>
        </p:nvSpPr>
        <p:spPr/>
        <p:txBody>
          <a:bodyPr>
            <a:normAutofit/>
          </a:bodyPr>
          <a:lstStyle/>
          <a:p>
            <a:r>
              <a:rPr lang="en-US" sz="5400" dirty="0" smtClean="0"/>
              <a:t>Magnetosphere</a:t>
            </a:r>
            <a:endParaRPr lang="en-US" sz="5400" dirty="0"/>
          </a:p>
        </p:txBody>
      </p:sp>
    </p:spTree>
    <p:extLst>
      <p:ext uri="{BB962C8B-B14F-4D97-AF65-F5344CB8AC3E}">
        <p14:creationId xmlns:p14="http://schemas.microsoft.com/office/powerpoint/2010/main" val="59618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additive="base">
                                        <p:cTn id="2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additive="base">
                                        <p:cTn id="2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 calcmode="lin" valueType="num">
                                      <p:cBhvr additive="base">
                                        <p:cTn id="4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66800" y="1295400"/>
            <a:ext cx="6647656" cy="5105400"/>
          </a:xfrm>
        </p:spPr>
      </p:pic>
      <p:sp>
        <p:nvSpPr>
          <p:cNvPr id="3" name="Title 2"/>
          <p:cNvSpPr>
            <a:spLocks noGrp="1"/>
          </p:cNvSpPr>
          <p:nvPr>
            <p:ph type="title"/>
          </p:nvPr>
        </p:nvSpPr>
        <p:spPr/>
        <p:txBody>
          <a:bodyPr>
            <a:normAutofit/>
          </a:bodyPr>
          <a:lstStyle/>
          <a:p>
            <a:r>
              <a:rPr lang="en-US" sz="4400" dirty="0" smtClean="0"/>
              <a:t>Magnetosphere</a:t>
            </a:r>
            <a:endParaRPr lang="en-US" sz="4400" dirty="0"/>
          </a:p>
        </p:txBody>
      </p:sp>
    </p:spTree>
    <p:extLst>
      <p:ext uri="{BB962C8B-B14F-4D97-AF65-F5344CB8AC3E}">
        <p14:creationId xmlns:p14="http://schemas.microsoft.com/office/powerpoint/2010/main" val="295634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pPr marL="285750" indent="-285750">
              <a:buFont typeface="Arial" pitchFamily="34" charset="0"/>
              <a:buChar char="•"/>
            </a:pPr>
            <a:r>
              <a:rPr lang="en-US" dirty="0" smtClean="0"/>
              <a:t>“Intrinsic” magnetic field of Earth is thought to be caused by a Dynamo effect in a complex interaction of the </a:t>
            </a:r>
            <a:r>
              <a:rPr lang="en-US" b="1" dirty="0" smtClean="0"/>
              <a:t>liquid outer core </a:t>
            </a:r>
            <a:r>
              <a:rPr lang="en-US" dirty="0" smtClean="0"/>
              <a:t>with the </a:t>
            </a:r>
            <a:r>
              <a:rPr lang="en-US" b="1" dirty="0" smtClean="0"/>
              <a:t>solid inner core </a:t>
            </a:r>
            <a:r>
              <a:rPr lang="en-US" dirty="0" smtClean="0"/>
              <a:t>and </a:t>
            </a:r>
            <a:r>
              <a:rPr lang="en-US" b="1" dirty="0" smtClean="0"/>
              <a:t>plastic mantle</a:t>
            </a:r>
            <a:r>
              <a:rPr lang="en-US" dirty="0" smtClean="0"/>
              <a:t> regions of the Earth during its rotation</a:t>
            </a:r>
          </a:p>
          <a:p>
            <a:pPr marL="285750" indent="-285750">
              <a:buFont typeface="Arial" pitchFamily="34" charset="0"/>
              <a:buChar char="•"/>
            </a:pPr>
            <a:r>
              <a:rPr lang="en-US" b="1" dirty="0"/>
              <a:t>Dynamo theory </a:t>
            </a:r>
            <a:r>
              <a:rPr lang="en-US" dirty="0"/>
              <a:t>describes the process through which a rotating, convecting, and electrically conducting fluid acts to maintain a magnetic field. This theory is used to explain the presence of anomalously long-lived magnetic fields in astrophysical </a:t>
            </a:r>
            <a:r>
              <a:rPr lang="en-US" dirty="0" smtClean="0"/>
              <a:t>bodies</a:t>
            </a:r>
          </a:p>
          <a:p>
            <a:pPr marL="630238" lvl="2" indent="-285750"/>
            <a:r>
              <a:rPr lang="en-US" dirty="0"/>
              <a:t>The conductive fluid in the geodynamo is liquid iron in the outer </a:t>
            </a:r>
            <a:r>
              <a:rPr lang="en-US" dirty="0" smtClean="0"/>
              <a:t>core</a:t>
            </a:r>
          </a:p>
          <a:p>
            <a:pPr marL="285750" indent="-285750">
              <a:buFont typeface="Arial" pitchFamily="34" charset="0"/>
              <a:buChar char="•"/>
            </a:pPr>
            <a:r>
              <a:rPr lang="en-US" dirty="0" smtClean="0"/>
              <a:t>Three conditions are needed for a dynamo to function:</a:t>
            </a:r>
          </a:p>
          <a:p>
            <a:pPr marL="803275" lvl="3" indent="-285750"/>
            <a:r>
              <a:rPr lang="en-US" dirty="0" smtClean="0"/>
              <a:t>An electrically conductive fluid medium</a:t>
            </a:r>
          </a:p>
          <a:p>
            <a:pPr marL="803275" lvl="3" indent="-285750"/>
            <a:r>
              <a:rPr lang="en-US" dirty="0"/>
              <a:t>Kinetic energy provided by planetary rotation</a:t>
            </a:r>
          </a:p>
          <a:p>
            <a:pPr marL="803275" lvl="3" indent="-285750"/>
            <a:r>
              <a:rPr lang="en-US" dirty="0"/>
              <a:t>An internal energy source to drive convective motions within the </a:t>
            </a:r>
            <a:r>
              <a:rPr lang="en-US" dirty="0" smtClean="0"/>
              <a:t>fluid</a:t>
            </a:r>
          </a:p>
          <a:p>
            <a:pPr marL="285750" indent="-285750">
              <a:buFont typeface="Arial" pitchFamily="34" charset="0"/>
              <a:buChar char="•"/>
            </a:pPr>
            <a:r>
              <a:rPr lang="en-US" dirty="0"/>
              <a:t>Rotation in the outer core is supplied by the </a:t>
            </a:r>
            <a:r>
              <a:rPr lang="en-US" dirty="0" smtClean="0"/>
              <a:t>coriolis </a:t>
            </a:r>
            <a:r>
              <a:rPr lang="en-US" dirty="0"/>
              <a:t>effect caused by the rotation of the Earth. The coriolis force tends to organize fluid motions and electric currents into columns </a:t>
            </a:r>
            <a:r>
              <a:rPr lang="en-US" dirty="0" smtClean="0"/>
              <a:t>aligned </a:t>
            </a:r>
            <a:r>
              <a:rPr lang="en-US" dirty="0"/>
              <a:t>with the rotation axis.</a:t>
            </a:r>
            <a:endParaRPr lang="en-US" dirty="0" smtClean="0"/>
          </a:p>
        </p:txBody>
      </p:sp>
      <p:sp>
        <p:nvSpPr>
          <p:cNvPr id="3" name="Title 2"/>
          <p:cNvSpPr>
            <a:spLocks noGrp="1"/>
          </p:cNvSpPr>
          <p:nvPr>
            <p:ph type="title"/>
          </p:nvPr>
        </p:nvSpPr>
        <p:spPr/>
        <p:txBody>
          <a:bodyPr>
            <a:normAutofit/>
          </a:bodyPr>
          <a:lstStyle/>
          <a:p>
            <a:r>
              <a:rPr lang="en-US" dirty="0" smtClean="0"/>
              <a:t>Magnetosphere: Dynamo Theory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524000"/>
            <a:ext cx="4114800" cy="4258340"/>
          </a:xfrm>
          <a:prstGeom prst="rect">
            <a:avLst/>
          </a:prstGeom>
        </p:spPr>
      </p:pic>
    </p:spTree>
    <p:extLst>
      <p:ext uri="{BB962C8B-B14F-4D97-AF65-F5344CB8AC3E}">
        <p14:creationId xmlns:p14="http://schemas.microsoft.com/office/powerpoint/2010/main" val="225549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additive="base">
                                        <p:cTn id="2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 calcmode="lin" valueType="num">
                                      <p:cBhvr additive="base">
                                        <p:cTn id="2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 calcmode="lin" valueType="num">
                                      <p:cBhvr additive="base">
                                        <p:cTn id="3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 calcmode="lin" valueType="num">
                                      <p:cBhvr additive="base">
                                        <p:cTn id="4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 calcmode="lin" valueType="num">
                                      <p:cBhvr additive="base">
                                        <p:cTn id="4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ppt_x"/>
                                          </p:val>
                                        </p:tav>
                                        <p:tav tm="100000">
                                          <p:val>
                                            <p:strVal val="#ppt_x"/>
                                          </p:val>
                                        </p:tav>
                                      </p:tavLst>
                                    </p:anim>
                                    <p:anim calcmode="lin" valueType="num">
                                      <p:cBhvr additive="base">
                                        <p:cTn id="5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p:txBody>
              <a:bodyPr/>
              <a:lstStyle/>
              <a:p>
                <a:pPr marL="285750" indent="-285750">
                  <a:buFont typeface="Arial" pitchFamily="34" charset="0"/>
                  <a:buChar char="•"/>
                </a:pPr>
                <a:r>
                  <a:rPr lang="en-US" dirty="0" smtClean="0"/>
                  <a:t>Induction of the magnetic field is described by the induction equation:</a:t>
                </a:r>
              </a:p>
              <a:p>
                <a:pPr marL="803275" lvl="3" indent="-285750"/>
                <a14:m>
                  <m:oMath xmlns:m="http://schemas.openxmlformats.org/officeDocument/2006/math">
                    <m:f>
                      <m:fPr>
                        <m:ctrlPr>
                          <a:rPr lang="en-US" sz="3600" i="1" smtClean="0">
                            <a:latin typeface="Cambria Math"/>
                          </a:rPr>
                        </m:ctrlPr>
                      </m:fPr>
                      <m:num>
                        <m:r>
                          <a:rPr lang="en-US" sz="3600" i="1" smtClean="0">
                            <a:latin typeface="Cambria Math"/>
                            <a:ea typeface="Cambria Math"/>
                          </a:rPr>
                          <m:t>𝜕</m:t>
                        </m:r>
                        <m:r>
                          <a:rPr lang="en-US" sz="3600" b="1" i="1" smtClean="0">
                            <a:latin typeface="Cambria Math"/>
                            <a:ea typeface="Cambria Math"/>
                          </a:rPr>
                          <m:t>𝑯</m:t>
                        </m:r>
                      </m:num>
                      <m:den>
                        <m:r>
                          <a:rPr lang="en-US" sz="3600" i="1" smtClean="0">
                            <a:latin typeface="Cambria Math"/>
                            <a:ea typeface="Cambria Math"/>
                          </a:rPr>
                          <m:t>𝜕</m:t>
                        </m:r>
                        <m:r>
                          <a:rPr lang="en-US" sz="3600" b="0" i="1" smtClean="0">
                            <a:latin typeface="Cambria Math"/>
                            <a:ea typeface="Cambria Math"/>
                          </a:rPr>
                          <m:t>𝑡</m:t>
                        </m:r>
                      </m:den>
                    </m:f>
                    <m:r>
                      <a:rPr lang="en-US" sz="3600" i="1" smtClean="0">
                        <a:latin typeface="Cambria Math"/>
                        <a:ea typeface="Cambria Math"/>
                      </a:rPr>
                      <m:t>=</m:t>
                    </m:r>
                    <m:f>
                      <m:fPr>
                        <m:ctrlPr>
                          <a:rPr lang="en-US" sz="3600" i="1" smtClean="0">
                            <a:latin typeface="Cambria Math"/>
                            <a:ea typeface="Cambria Math"/>
                          </a:rPr>
                        </m:ctrlPr>
                      </m:fPr>
                      <m:num>
                        <m:r>
                          <a:rPr lang="en-US" sz="3600" b="0" i="1" smtClean="0">
                            <a:latin typeface="Cambria Math"/>
                            <a:ea typeface="Cambria Math"/>
                          </a:rPr>
                          <m:t>1</m:t>
                        </m:r>
                      </m:num>
                      <m:den>
                        <m:r>
                          <a:rPr lang="en-US" sz="3600" i="1" smtClean="0">
                            <a:latin typeface="Cambria Math"/>
                            <a:ea typeface="Cambria Math"/>
                          </a:rPr>
                          <m:t>𝜎</m:t>
                        </m:r>
                        <m:sSub>
                          <m:sSubPr>
                            <m:ctrlPr>
                              <a:rPr lang="en-US" sz="3600" i="1" smtClean="0">
                                <a:latin typeface="Cambria Math"/>
                                <a:ea typeface="Cambria Math"/>
                              </a:rPr>
                            </m:ctrlPr>
                          </m:sSubPr>
                          <m:e>
                            <m:r>
                              <a:rPr lang="en-US" sz="3600" i="1" smtClean="0">
                                <a:latin typeface="Cambria Math"/>
                                <a:ea typeface="Cambria Math"/>
                              </a:rPr>
                              <m:t>𝜇</m:t>
                            </m:r>
                          </m:e>
                          <m:sub>
                            <m:r>
                              <a:rPr lang="en-US" sz="3600" b="0" i="1" smtClean="0">
                                <a:latin typeface="Cambria Math"/>
                                <a:ea typeface="Cambria Math"/>
                              </a:rPr>
                              <m:t>0</m:t>
                            </m:r>
                          </m:sub>
                        </m:sSub>
                      </m:den>
                    </m:f>
                    <m:sSup>
                      <m:sSupPr>
                        <m:ctrlPr>
                          <a:rPr lang="en-US" sz="3600" i="1" smtClean="0">
                            <a:latin typeface="Cambria Math"/>
                            <a:ea typeface="Cambria Math"/>
                          </a:rPr>
                        </m:ctrlPr>
                      </m:sSupPr>
                      <m:e>
                        <m:r>
                          <a:rPr lang="en-US" sz="3600" i="1" smtClean="0">
                            <a:latin typeface="Cambria Math"/>
                            <a:ea typeface="Cambria Math"/>
                          </a:rPr>
                          <m:t>𝛻</m:t>
                        </m:r>
                      </m:e>
                      <m:sup>
                        <m:r>
                          <a:rPr lang="en-US" sz="3600" b="0" i="1" smtClean="0">
                            <a:latin typeface="Cambria Math"/>
                            <a:ea typeface="Cambria Math"/>
                          </a:rPr>
                          <m:t>2</m:t>
                        </m:r>
                      </m:sup>
                    </m:sSup>
                    <m:r>
                      <a:rPr lang="en-US" sz="3600" b="1" i="1" smtClean="0">
                        <a:latin typeface="Cambria Math"/>
                        <a:ea typeface="Cambria Math"/>
                      </a:rPr>
                      <m:t>𝑯</m:t>
                    </m:r>
                    <m:r>
                      <a:rPr lang="en-US" sz="3600" b="0" i="1" smtClean="0">
                        <a:latin typeface="Cambria Math"/>
                        <a:ea typeface="Cambria Math"/>
                      </a:rPr>
                      <m:t>+</m:t>
                    </m:r>
                    <m:r>
                      <a:rPr lang="en-US" sz="3600" b="0" i="1" smtClean="0">
                        <a:latin typeface="Cambria Math"/>
                        <a:ea typeface="Cambria Math"/>
                      </a:rPr>
                      <m:t>𝛻</m:t>
                    </m:r>
                    <m:r>
                      <a:rPr lang="en-US" sz="3600" b="0" i="1" smtClean="0">
                        <a:latin typeface="Cambria Math"/>
                        <a:ea typeface="Cambria Math"/>
                      </a:rPr>
                      <m:t>×(</m:t>
                    </m:r>
                    <m:r>
                      <a:rPr lang="en-US" sz="3600" b="0" i="1" smtClean="0">
                        <a:latin typeface="Cambria Math"/>
                        <a:ea typeface="Cambria Math"/>
                      </a:rPr>
                      <m:t>𝑣</m:t>
                    </m:r>
                    <m:r>
                      <a:rPr lang="en-US" sz="3600" b="0" i="1" smtClean="0">
                        <a:latin typeface="Cambria Math"/>
                        <a:ea typeface="Cambria Math"/>
                      </a:rPr>
                      <m:t>×</m:t>
                    </m:r>
                    <m:r>
                      <a:rPr lang="en-US" sz="3600" b="1" i="1" smtClean="0">
                        <a:latin typeface="Cambria Math"/>
                        <a:ea typeface="Cambria Math"/>
                      </a:rPr>
                      <m:t>𝑯</m:t>
                    </m:r>
                    <m:r>
                      <a:rPr lang="en-US" sz="3600" b="0" i="1" smtClean="0">
                        <a:latin typeface="Cambria Math"/>
                        <a:ea typeface="Cambria Math"/>
                      </a:rPr>
                      <m:t>)</m:t>
                    </m:r>
                  </m:oMath>
                </a14:m>
                <a:endParaRPr lang="en-US" sz="3600" dirty="0" smtClean="0"/>
              </a:p>
              <a:p>
                <a:pPr marL="285750" indent="-285750">
                  <a:buFont typeface="Arial" pitchFamily="34" charset="0"/>
                  <a:buChar char="•"/>
                </a:pPr>
                <a:r>
                  <a:rPr lang="en-US" dirty="0" smtClean="0"/>
                  <a:t>Where </a:t>
                </a:r>
                <a14:m>
                  <m:oMath xmlns:m="http://schemas.openxmlformats.org/officeDocument/2006/math">
                    <m:r>
                      <a:rPr lang="en-US" i="1">
                        <a:latin typeface="Cambria Math"/>
                        <a:ea typeface="Cambria Math"/>
                      </a:rPr>
                      <m:t>𝑣</m:t>
                    </m:r>
                  </m:oMath>
                </a14:m>
                <a:r>
                  <a:rPr lang="en-US" dirty="0" smtClean="0"/>
                  <a:t> is velocity, </a:t>
                </a:r>
                <a:r>
                  <a:rPr lang="en-US" b="1" dirty="0" smtClean="0"/>
                  <a:t>H</a:t>
                </a:r>
                <a:r>
                  <a:rPr lang="en-US" dirty="0" smtClean="0"/>
                  <a:t> is magnetic field, t is time, </a:t>
                </a:r>
                <a14:m>
                  <m:oMath xmlns:m="http://schemas.openxmlformats.org/officeDocument/2006/math">
                    <m:f>
                      <m:fPr>
                        <m:ctrlPr>
                          <a:rPr lang="en-US" i="1">
                            <a:latin typeface="Cambria Math"/>
                            <a:ea typeface="Cambria Math"/>
                          </a:rPr>
                        </m:ctrlPr>
                      </m:fPr>
                      <m:num>
                        <m:r>
                          <a:rPr lang="en-US" i="1">
                            <a:latin typeface="Cambria Math"/>
                            <a:ea typeface="Cambria Math"/>
                          </a:rPr>
                          <m:t>1</m:t>
                        </m:r>
                      </m:num>
                      <m:den>
                        <m:r>
                          <a:rPr lang="en-US" i="1">
                            <a:latin typeface="Cambria Math"/>
                            <a:ea typeface="Cambria Math"/>
                          </a:rPr>
                          <m:t>𝜎</m:t>
                        </m:r>
                        <m:sSub>
                          <m:sSubPr>
                            <m:ctrlPr>
                              <a:rPr lang="en-US" i="1">
                                <a:latin typeface="Cambria Math"/>
                                <a:ea typeface="Cambria Math"/>
                              </a:rPr>
                            </m:ctrlPr>
                          </m:sSubPr>
                          <m:e>
                            <m:r>
                              <a:rPr lang="en-US" i="1">
                                <a:latin typeface="Cambria Math"/>
                                <a:ea typeface="Cambria Math"/>
                              </a:rPr>
                              <m:t>𝜇</m:t>
                            </m:r>
                          </m:e>
                          <m:sub>
                            <m:r>
                              <a:rPr lang="en-US" i="1">
                                <a:latin typeface="Cambria Math"/>
                                <a:ea typeface="Cambria Math"/>
                              </a:rPr>
                              <m:t>0</m:t>
                            </m:r>
                          </m:sub>
                        </m:sSub>
                      </m:den>
                    </m:f>
                  </m:oMath>
                </a14:m>
                <a:r>
                  <a:rPr lang="en-US" dirty="0" smtClean="0"/>
                  <a:t> is </a:t>
                </a:r>
                <a:r>
                  <a:rPr lang="en-US" dirty="0"/>
                  <a:t>the magnetic diffusivity </a:t>
                </a:r>
                <a:r>
                  <a:rPr lang="en-US" dirty="0" smtClean="0"/>
                  <a:t>where σ is the </a:t>
                </a:r>
                <a:r>
                  <a:rPr lang="en-US" dirty="0"/>
                  <a:t>electrical conductivity and </a:t>
                </a:r>
                <a:r>
                  <a:rPr lang="en-US" dirty="0" smtClean="0"/>
                  <a:t>μ is permeability</a:t>
                </a:r>
              </a:p>
              <a:p>
                <a:pPr marL="285750" indent="-285750">
                  <a:buFont typeface="Arial" pitchFamily="34" charset="0"/>
                  <a:buChar char="•"/>
                </a:pPr>
                <a:r>
                  <a:rPr lang="en-US" dirty="0"/>
                  <a:t>The ratio of the second term on the right hand side to the first term gives the Magnetic Reynolds number, a dimensionless ratio of advection of magnetic field to diffusion</a:t>
                </a:r>
                <a:endParaRPr lang="en-US" dirty="0" smtClean="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blipFill rotWithShape="1">
                <a:blip r:embed="rId2"/>
                <a:stretch>
                  <a:fillRect l="-556" t="-645" r="-159"/>
                </a:stretch>
              </a:blipFill>
            </p:spPr>
            <p:txBody>
              <a:bodyPr/>
              <a:lstStyle/>
              <a:p>
                <a:r>
                  <a:rPr lang="en-US">
                    <a:noFill/>
                  </a:rPr>
                  <a:t> </a:t>
                </a:r>
              </a:p>
            </p:txBody>
          </p:sp>
        </mc:Fallback>
      </mc:AlternateContent>
      <p:sp>
        <p:nvSpPr>
          <p:cNvPr id="3" name="Title 2"/>
          <p:cNvSpPr>
            <a:spLocks noGrp="1"/>
          </p:cNvSpPr>
          <p:nvPr>
            <p:ph type="title"/>
          </p:nvPr>
        </p:nvSpPr>
        <p:spPr/>
        <p:txBody>
          <a:bodyPr>
            <a:normAutofit/>
          </a:bodyPr>
          <a:lstStyle/>
          <a:p>
            <a:r>
              <a:rPr lang="en-US" sz="3900" dirty="0" smtClean="0"/>
              <a:t>Magnetosphere: Induction Equation</a:t>
            </a:r>
            <a:endParaRPr lang="en-US" sz="3900" dirty="0"/>
          </a:p>
        </p:txBody>
      </p:sp>
    </p:spTree>
    <p:extLst>
      <p:ext uri="{BB962C8B-B14F-4D97-AF65-F5344CB8AC3E}">
        <p14:creationId xmlns:p14="http://schemas.microsoft.com/office/powerpoint/2010/main" val="308772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additive="base">
                                        <p:cTn id="2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 calcmode="lin" valueType="num">
                                      <p:cBhvr additive="base">
                                        <p:cTn id="2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66800" y="1295400"/>
            <a:ext cx="6647656" cy="5105400"/>
          </a:xfrm>
        </p:spPr>
      </p:pic>
      <p:sp>
        <p:nvSpPr>
          <p:cNvPr id="3" name="Title 2"/>
          <p:cNvSpPr>
            <a:spLocks noGrp="1"/>
          </p:cNvSpPr>
          <p:nvPr>
            <p:ph type="title"/>
          </p:nvPr>
        </p:nvSpPr>
        <p:spPr/>
        <p:txBody>
          <a:bodyPr>
            <a:normAutofit/>
          </a:bodyPr>
          <a:lstStyle/>
          <a:p>
            <a:r>
              <a:rPr lang="en-US" sz="4400" dirty="0" smtClean="0"/>
              <a:t>Magnetosphere</a:t>
            </a:r>
            <a:endParaRPr lang="en-US" sz="4400" dirty="0"/>
          </a:p>
        </p:txBody>
      </p:sp>
    </p:spTree>
    <p:extLst>
      <p:ext uri="{BB962C8B-B14F-4D97-AF65-F5344CB8AC3E}">
        <p14:creationId xmlns:p14="http://schemas.microsoft.com/office/powerpoint/2010/main" val="96636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TC101790491[[fn=Mylar]]</Template>
  <TotalTime>1116</TotalTime>
  <Words>3404</Words>
  <Application>Microsoft Office PowerPoint</Application>
  <PresentationFormat>On-screen Show (4:3)</PresentationFormat>
  <Paragraphs>267</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Mylar</vt:lpstr>
      <vt:lpstr>Brief Introduction to Geomagnetic Phenomena: Relationship to Geodesy and Modern Infrastructure</vt:lpstr>
      <vt:lpstr>History of Geomagnetics</vt:lpstr>
      <vt:lpstr>History, cont’d…</vt:lpstr>
      <vt:lpstr>History, cont’d…</vt:lpstr>
      <vt:lpstr>Magnetosphere</vt:lpstr>
      <vt:lpstr>Magnetosphere</vt:lpstr>
      <vt:lpstr>Magnetosphere: Dynamo Theory</vt:lpstr>
      <vt:lpstr>Magnetosphere: Induction Equation</vt:lpstr>
      <vt:lpstr>Magnetosphere</vt:lpstr>
      <vt:lpstr>Magnetosphere</vt:lpstr>
      <vt:lpstr>Ionosphere</vt:lpstr>
      <vt:lpstr>Ionospheric Layers: D Layer</vt:lpstr>
      <vt:lpstr>Ionospheric Layers: E Layer</vt:lpstr>
      <vt:lpstr>Ionospheric Layers: E_s Layer</vt:lpstr>
      <vt:lpstr>Ionospheric Layers: F Layer</vt:lpstr>
      <vt:lpstr>Ionospheric Layers</vt:lpstr>
      <vt:lpstr>Ionosphere: Anomalies and Perturbations</vt:lpstr>
      <vt:lpstr>Pole Reversals</vt:lpstr>
      <vt:lpstr>Geomagnetic Storms</vt:lpstr>
      <vt:lpstr>Geomagnetic Storms</vt:lpstr>
      <vt:lpstr>Effects on Geodesy</vt:lpstr>
      <vt:lpstr>Effects on Geodesy</vt:lpstr>
      <vt:lpstr>Geomagnetic Storms and Infrastructure</vt:lpstr>
      <vt:lpstr>Geomagnetic Storms and Infrastructure</vt:lpstr>
      <vt:lpstr>Geomagnetic Storms and Infrastructure</vt:lpstr>
      <vt:lpstr>Geomagnetic Storms and Infrastructure</vt:lpstr>
      <vt:lpstr>Possible Effects of a Pole Reversal in Modern Times</vt:lpstr>
      <vt:lpstr>Possible Effects of a Pole Reversal in Modern Times</vt:lpstr>
      <vt:lpstr>Possible Effects of a Pole Reversal in Modern Times</vt:lpstr>
      <vt:lpstr>Possible Effects of a Pole Reversal in Modern Times</vt:lpstr>
      <vt:lpstr>Possible Effects of a Pole Reversal in Modern Times</vt:lpstr>
      <vt:lpstr>Conclusions</vt:lpstr>
      <vt:lpstr>Works Cited</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 Introduction to Magnetic Phenomena and their relationship to Geodesy</dc:title>
  <dc:creator>Eric Kiefer</dc:creator>
  <cp:lastModifiedBy>Eric Kiefer</cp:lastModifiedBy>
  <cp:revision>89</cp:revision>
  <dcterms:created xsi:type="dcterms:W3CDTF">2011-04-15T21:45:17Z</dcterms:created>
  <dcterms:modified xsi:type="dcterms:W3CDTF">2011-04-18T11:42:56Z</dcterms:modified>
</cp:coreProperties>
</file>