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1" r:id="rId4"/>
    <p:sldId id="259" r:id="rId5"/>
    <p:sldId id="260" r:id="rId6"/>
    <p:sldId id="272" r:id="rId7"/>
    <p:sldId id="273" r:id="rId8"/>
    <p:sldId id="261" r:id="rId9"/>
    <p:sldId id="262" r:id="rId10"/>
    <p:sldId id="263" r:id="rId11"/>
    <p:sldId id="264" r:id="rId12"/>
    <p:sldId id="265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E77785C-BAE1-A740-9ADF-82D398CD7E68}">
          <p14:sldIdLst>
            <p14:sldId id="256"/>
            <p14:sldId id="258"/>
            <p14:sldId id="271"/>
            <p14:sldId id="259"/>
            <p14:sldId id="260"/>
            <p14:sldId id="272"/>
            <p14:sldId id="273"/>
            <p14:sldId id="261"/>
            <p14:sldId id="262"/>
            <p14:sldId id="263"/>
            <p14:sldId id="264"/>
            <p14:sldId id="265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4FD-4997-104D-9057-52C0C644B00D}" type="datetimeFigureOut">
              <a:rPr lang="en-US" smtClean="0"/>
              <a:t>5/3/11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1FEC-447A-9E41-8012-6426D343D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7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4FD-4997-104D-9057-52C0C644B00D}" type="datetimeFigureOut">
              <a:rPr lang="en-US" smtClean="0"/>
              <a:t>5/3/11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1FEC-447A-9E41-8012-6426D343D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5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4FD-4997-104D-9057-52C0C644B00D}" type="datetimeFigureOut">
              <a:rPr lang="en-US" smtClean="0"/>
              <a:t>5/3/11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1FEC-447A-9E41-8012-6426D343D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4FD-4997-104D-9057-52C0C644B00D}" type="datetimeFigureOut">
              <a:rPr lang="en-US" smtClean="0"/>
              <a:t>5/3/11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1FEC-447A-9E41-8012-6426D343D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3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4FD-4997-104D-9057-52C0C644B00D}" type="datetimeFigureOut">
              <a:rPr lang="en-US" smtClean="0"/>
              <a:t>5/3/11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1FEC-447A-9E41-8012-6426D343D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2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4FD-4997-104D-9057-52C0C644B00D}" type="datetimeFigureOut">
              <a:rPr lang="en-US" smtClean="0"/>
              <a:t>5/3/11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1FEC-447A-9E41-8012-6426D343D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4FD-4997-104D-9057-52C0C644B00D}" type="datetimeFigureOut">
              <a:rPr lang="en-US" smtClean="0"/>
              <a:t>5/3/11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1FEC-447A-9E41-8012-6426D343D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2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4FD-4997-104D-9057-52C0C644B00D}" type="datetimeFigureOut">
              <a:rPr lang="en-US" smtClean="0"/>
              <a:t>5/3/11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1FEC-447A-9E41-8012-6426D343D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6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4FD-4997-104D-9057-52C0C644B00D}" type="datetimeFigureOut">
              <a:rPr lang="en-US" smtClean="0"/>
              <a:t>5/3/11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1FEC-447A-9E41-8012-6426D343D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7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4FD-4997-104D-9057-52C0C644B00D}" type="datetimeFigureOut">
              <a:rPr lang="en-US" smtClean="0"/>
              <a:t>5/3/11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1FEC-447A-9E41-8012-6426D343D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4FD-4997-104D-9057-52C0C644B00D}" type="datetimeFigureOut">
              <a:rPr lang="en-US" smtClean="0"/>
              <a:t>5/3/11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1FEC-447A-9E41-8012-6426D343D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5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B4FD-4997-104D-9057-52C0C644B00D}" type="datetimeFigureOut">
              <a:rPr lang="en-US" smtClean="0"/>
              <a:t>5/3/11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31FEC-447A-9E41-8012-6426D343D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Mass distribution and Earth’s changing rotational velocity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Josh Beckwith</a:t>
            </a:r>
          </a:p>
          <a:p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GEOL 495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69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period changes to LOD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Changes in moment of inertia at CMB</a:t>
            </a:r>
          </a:p>
          <a:p>
            <a:r>
              <a:rPr lang="en-US" dirty="0" smtClean="0"/>
              <a:t>Post glacial rebound	</a:t>
            </a:r>
          </a:p>
          <a:p>
            <a:r>
              <a:rPr lang="en-US" dirty="0" smtClean="0"/>
              <a:t>Post-seismic deformation augments coseismic</a:t>
            </a:r>
          </a:p>
          <a:p>
            <a:r>
              <a:rPr lang="en-US" dirty="0" smtClean="0"/>
              <a:t>Pre-seismic deformation is slow counteraction</a:t>
            </a:r>
          </a:p>
          <a:p>
            <a:r>
              <a:rPr lang="en-US" dirty="0" smtClean="0"/>
              <a:t>Mass transport, at surface and depth</a:t>
            </a:r>
          </a:p>
          <a:p>
            <a:r>
              <a:rPr lang="en-US" dirty="0" smtClean="0"/>
              <a:t>Seasonal mass changes in atmosphere, cryosphere, hydrosphere, and on land</a:t>
            </a:r>
          </a:p>
          <a:p>
            <a:r>
              <a:rPr lang="en-US" dirty="0" smtClean="0"/>
              <a:t>Long period tidal effects</a:t>
            </a:r>
          </a:p>
          <a:p>
            <a:r>
              <a:rPr lang="en-US" dirty="0" smtClean="0"/>
              <a:t>Average annual total change in LOD ~ 1 my</a:t>
            </a:r>
            <a:r>
              <a:rPr lang="en-US" baseline="30000" dirty="0" smtClean="0"/>
              <a:t>-1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1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period changes to LOD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41099" y="1417638"/>
            <a:ext cx="4356289" cy="75723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Post glacial rebound ~10 mmy</a:t>
            </a:r>
            <a:r>
              <a:rPr lang="en-US" b="0" baseline="30000" dirty="0" smtClean="0"/>
              <a:t>-1</a:t>
            </a:r>
            <a:r>
              <a:rPr lang="en-US" b="0" dirty="0" smtClean="0"/>
              <a:t>, -0.7 µs(cy)</a:t>
            </a:r>
            <a:r>
              <a:rPr lang="en-US" b="0" baseline="30000" dirty="0" smtClean="0"/>
              <a:t>-1</a:t>
            </a:r>
            <a:r>
              <a:rPr lang="en-US" b="0" dirty="0" smtClean="0"/>
              <a:t> LOD, 1° ma</a:t>
            </a:r>
            <a:r>
              <a:rPr lang="en-US" b="0" baseline="30000" dirty="0" smtClean="0"/>
              <a:t>-1</a:t>
            </a:r>
            <a:r>
              <a:rPr lang="en-US" b="0" dirty="0" smtClean="0"/>
              <a:t> shift in figure axis</a:t>
            </a:r>
          </a:p>
          <a:p>
            <a:endParaRPr lang="en-US" b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889291" y="1854994"/>
            <a:ext cx="3797509" cy="81059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Three Gorges dam will hold 40 km</a:t>
            </a:r>
            <a:r>
              <a:rPr lang="en-US" b="0" baseline="30000" dirty="0" smtClean="0"/>
              <a:t>3</a:t>
            </a:r>
            <a:r>
              <a:rPr lang="en-US" b="0" dirty="0" smtClean="0"/>
              <a:t>, +0.06 µs LOD, 2.0 cm pole shift</a:t>
            </a:r>
            <a:endParaRPr lang="en-US" b="0" dirty="0"/>
          </a:p>
        </p:txBody>
      </p:sp>
      <p:pic>
        <p:nvPicPr>
          <p:cNvPr id="13" name="Content Placeholder 12" descr="glacial_rebound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4" r="-3534"/>
          <a:stretch>
            <a:fillRect/>
          </a:stretch>
        </p:blipFill>
        <p:spPr>
          <a:xfrm>
            <a:off x="1896999" y="1975669"/>
            <a:ext cx="2992292" cy="2885104"/>
          </a:xfrm>
        </p:spPr>
      </p:pic>
      <p:pic>
        <p:nvPicPr>
          <p:cNvPr id="12" name="Content Placeholder 11" descr="493px-PGR_Paulson07_big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2" b="-942"/>
          <a:stretch>
            <a:fillRect/>
          </a:stretch>
        </p:blipFill>
        <p:spPr>
          <a:xfrm>
            <a:off x="280095" y="3794538"/>
            <a:ext cx="2792728" cy="2938022"/>
          </a:xfrm>
        </p:spPr>
      </p:pic>
      <p:pic>
        <p:nvPicPr>
          <p:cNvPr id="14" name="Picture 13" descr="three_gorges_dam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6" y="3077870"/>
            <a:ext cx="4712107" cy="352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8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changes in LOD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GRACE can </a:t>
            </a:r>
            <a:r>
              <a:rPr lang="en-US" b="1" dirty="0" smtClean="0"/>
              <a:t>observe</a:t>
            </a:r>
            <a:r>
              <a:rPr lang="en-US" dirty="0" smtClean="0"/>
              <a:t> long period changes</a:t>
            </a:r>
          </a:p>
          <a:p>
            <a:r>
              <a:rPr lang="en-US" dirty="0" smtClean="0"/>
              <a:t>Short period, coseismic displacement has small effect that is </a:t>
            </a:r>
            <a:r>
              <a:rPr lang="en-US" b="1" dirty="0" smtClean="0"/>
              <a:t>calculated</a:t>
            </a:r>
          </a:p>
          <a:p>
            <a:r>
              <a:rPr lang="en-US" dirty="0" smtClean="0"/>
              <a:t>Geoid is effected by mass distribution, changing with shifts in figure axis</a:t>
            </a:r>
          </a:p>
          <a:p>
            <a:r>
              <a:rPr lang="en-US" dirty="0" smtClean="0"/>
              <a:t>Free oscillating harmonics change with material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Coseismic deformation redistributes mass on a short time period, lowering Earth’s moment of inertia and increasing rotational velocity</a:t>
            </a:r>
          </a:p>
          <a:p>
            <a:r>
              <a:rPr lang="en-US" dirty="0" smtClean="0"/>
              <a:t>All other mass shifts produce greater change, but both positive and negative</a:t>
            </a:r>
          </a:p>
          <a:p>
            <a:r>
              <a:rPr lang="en-US" dirty="0" smtClean="0"/>
              <a:t>Greatest seismic effects on LOD occur when slab </a:t>
            </a:r>
            <a:r>
              <a:rPr lang="en-US" smtClean="0"/>
              <a:t>interacts with CMB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6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rack-wobble-gps-3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2" r="13902"/>
          <a:stretch>
            <a:fillRect/>
          </a:stretch>
        </p:blipFill>
        <p:spPr>
          <a:xfrm>
            <a:off x="5001176" y="116252"/>
            <a:ext cx="4014670" cy="4596922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0" y="329277"/>
            <a:ext cx="5142275" cy="2515591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dirty="0"/>
              <a:t>Earth wobbles because center of mass (CM) is on different axis than </a:t>
            </a:r>
            <a:r>
              <a:rPr lang="en-US" sz="2300" dirty="0" smtClean="0"/>
              <a:t>rotation</a:t>
            </a:r>
          </a:p>
          <a:p>
            <a:pPr marL="285750" indent="-285750">
              <a:buFont typeface="Arial"/>
              <a:buChar char="•"/>
            </a:pPr>
            <a:r>
              <a:rPr lang="en-US" sz="2300" dirty="0" smtClean="0"/>
              <a:t>Rotational axis in space is controlled entirely by interplanetary interactions</a:t>
            </a:r>
          </a:p>
          <a:p>
            <a:pPr marL="285750" indent="-285750">
              <a:buFont typeface="Arial"/>
              <a:buChar char="•"/>
            </a:pPr>
            <a:r>
              <a:rPr lang="en-US" sz="2300" dirty="0" smtClean="0"/>
              <a:t>Any mass redistribution on planet relocates location of CM</a:t>
            </a:r>
          </a:p>
        </p:txBody>
      </p:sp>
      <p:pic>
        <p:nvPicPr>
          <p:cNvPr id="7" name="Content Placeholder 6" descr="spiral.gif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b="3824"/>
          <a:stretch>
            <a:fillRect/>
          </a:stretch>
        </p:blipFill>
        <p:spPr>
          <a:xfrm>
            <a:off x="3793996" y="2832888"/>
            <a:ext cx="3386376" cy="3795031"/>
          </a:xfrm>
        </p:spPr>
      </p:pic>
      <p:pic>
        <p:nvPicPr>
          <p:cNvPr id="10" name="Picture 9" descr="angular_mom_schem.fre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5" y="2844868"/>
            <a:ext cx="3127197" cy="378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0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Coseismic Deformation</a:t>
            </a:r>
            <a:endParaRPr lang="en-US" dirty="0"/>
          </a:p>
        </p:txBody>
      </p:sp>
      <p:pic>
        <p:nvPicPr>
          <p:cNvPr id="6" name="Content Placeholder 5" descr="coseismic-deformation-ma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" b="7132"/>
          <a:stretch>
            <a:fillRect/>
          </a:stretch>
        </p:blipFill>
        <p:spPr>
          <a:xfrm>
            <a:off x="164764" y="1295044"/>
            <a:ext cx="3472455" cy="3891497"/>
          </a:xfrm>
        </p:spPr>
      </p:pic>
      <p:pic>
        <p:nvPicPr>
          <p:cNvPr id="8" name="Content Placeholder 7" descr="sumatra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3" b="6823"/>
          <a:stretch>
            <a:fillRect/>
          </a:stretch>
        </p:blipFill>
        <p:spPr>
          <a:xfrm>
            <a:off x="2240161" y="3620891"/>
            <a:ext cx="2794116" cy="3131300"/>
          </a:xfrm>
        </p:spPr>
      </p:pic>
      <p:pic>
        <p:nvPicPr>
          <p:cNvPr id="10" name="Picture 9" descr="indones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29" y="1254392"/>
            <a:ext cx="2983924" cy="3932149"/>
          </a:xfrm>
          <a:prstGeom prst="rect">
            <a:avLst/>
          </a:prstGeom>
        </p:spPr>
      </p:pic>
      <p:pic>
        <p:nvPicPr>
          <p:cNvPr id="9" name="Picture 8" descr="sri lank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5" y="2523337"/>
            <a:ext cx="3131956" cy="412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6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471763"/>
              </p:ext>
            </p:extLst>
          </p:nvPr>
        </p:nvGraphicFramePr>
        <p:xfrm>
          <a:off x="611429" y="1600200"/>
          <a:ext cx="780748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496"/>
                <a:gridCol w="1561496"/>
                <a:gridCol w="1321772"/>
                <a:gridCol w="1576593"/>
                <a:gridCol w="17861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Magnitude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 in LOD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 axis 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2010-2-27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-1.26</a:t>
                      </a:r>
                      <a:r>
                        <a:rPr lang="en-US" baseline="0" dirty="0" smtClean="0"/>
                        <a:t> µs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cm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Sumatra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2004-12-26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-6.8</a:t>
                      </a:r>
                      <a:r>
                        <a:rPr lang="en-US" baseline="0" dirty="0" smtClean="0"/>
                        <a:t> µs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r>
                        <a:rPr lang="en-US" baseline="0" dirty="0" smtClean="0"/>
                        <a:t> cm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2011-3-11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8.9-9.0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-1.8 µs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cm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Indonesia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2004*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-2.68 µs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cm*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1960-5-22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-8.0 µs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cm*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track-wobble-gps-39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t="14371" r="8553" b="8401"/>
          <a:stretch/>
        </p:blipFill>
        <p:spPr>
          <a:xfrm>
            <a:off x="4703300" y="3949052"/>
            <a:ext cx="3575881" cy="2378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429" y="4688292"/>
            <a:ext cx="54087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CM axis shift* in Pole Position, not figure axis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Figure axis ~ 10 m offset from rotation axis	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Trend in figure axis movement ~ 140° 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24 hours = 86,400,000 µs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LOD varies ~ 1,000 µs per year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150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Magnitude does not indicate change in CM, also independent of change in LOD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199" y="1662070"/>
            <a:ext cx="4187825" cy="846714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sz="3800" b="0" dirty="0"/>
              <a:t>Subduction angle, and rupture depth have significant effect on mass relocation</a:t>
            </a:r>
          </a:p>
          <a:p>
            <a:endParaRPr lang="en-US" dirty="0"/>
          </a:p>
        </p:txBody>
      </p:sp>
      <p:pic>
        <p:nvPicPr>
          <p:cNvPr id="8" name="Content Placeholder 7" descr="ArcTrench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0" r="-3540"/>
          <a:stretch>
            <a:fillRect/>
          </a:stretch>
        </p:blipFill>
        <p:spPr>
          <a:xfrm>
            <a:off x="282198" y="2308350"/>
            <a:ext cx="2947401" cy="441114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97389" y="1535113"/>
            <a:ext cx="4189412" cy="83255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b="0" dirty="0" smtClean="0"/>
              <a:t>Steep subduction produces slab interaction at core-mantle boundary, site of rotational effects  </a:t>
            </a:r>
            <a:endParaRPr lang="en-US" sz="1800" b="0" dirty="0"/>
          </a:p>
        </p:txBody>
      </p:sp>
      <p:pic>
        <p:nvPicPr>
          <p:cNvPr id="10" name="Picture 9" descr="MASE_WideShot_A_Final_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r="11937"/>
          <a:stretch/>
        </p:blipFill>
        <p:spPr>
          <a:xfrm>
            <a:off x="5303274" y="2367666"/>
            <a:ext cx="3840726" cy="3998094"/>
          </a:xfrm>
          <a:prstGeom prst="rect">
            <a:avLst/>
          </a:prstGeom>
        </p:spPr>
      </p:pic>
      <p:pic>
        <p:nvPicPr>
          <p:cNvPr id="9" name="Content Placeholder 8" descr="Mantle_convection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7" b="-1307"/>
          <a:stretch>
            <a:fillRect/>
          </a:stretch>
        </p:blipFill>
        <p:spPr>
          <a:xfrm>
            <a:off x="3119856" y="3750112"/>
            <a:ext cx="3621541" cy="2859623"/>
          </a:xfrm>
        </p:spPr>
      </p:pic>
    </p:spTree>
    <p:extLst>
      <p:ext uri="{BB962C8B-B14F-4D97-AF65-F5344CB8AC3E}">
        <p14:creationId xmlns:p14="http://schemas.microsoft.com/office/powerpoint/2010/main" val="92607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Magnitude does not indicate change in CM, also independent of change in LOD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553" y="1600200"/>
            <a:ext cx="4334647" cy="4525963"/>
          </a:xfrm>
        </p:spPr>
        <p:txBody>
          <a:bodyPr/>
          <a:lstStyle/>
          <a:p>
            <a:r>
              <a:rPr lang="en-US" dirty="0" smtClean="0"/>
              <a:t>Shallow, continental subduction (convergence) relocates mass that tends to be less dense than oceanic crust</a:t>
            </a:r>
          </a:p>
          <a:p>
            <a:r>
              <a:rPr lang="en-US" dirty="0" smtClean="0"/>
              <a:t>Continental subduction has less effect on redistribution of CM</a:t>
            </a:r>
            <a:endParaRPr lang="en-US" dirty="0"/>
          </a:p>
        </p:txBody>
      </p:sp>
      <p:pic>
        <p:nvPicPr>
          <p:cNvPr id="7" name="Content Placeholder 6" descr="Fig24left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27" b="-242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933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oid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83726"/>
            <a:ext cx="8128000" cy="40640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2"/>
          <a:stretch/>
        </p:blipFill>
        <p:spPr>
          <a:xfrm>
            <a:off x="3464765" y="3490220"/>
            <a:ext cx="5327974" cy="2950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909" y="4347725"/>
            <a:ext cx="3119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Plate convergence produces clear signal in geoid and gravity anomaly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041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Magnitude does not indicate change in CM, also independent of change in LOD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313553" y="1600200"/>
            <a:ext cx="4656267" cy="4525963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Oblateness of reference ellipsoid, and geoid, control moment of inertia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Coseismic displacement moves ellipsoid toward less oblateness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Latitude of event has greater effect on LOD than magnitude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Mid-latitude events have greatest effect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15" name="Content Placeholder 14" descr="230px-PR_image6-crop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99" b="-215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69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Shift in figure axis vs. displacement</a:t>
            </a:r>
            <a:endParaRPr lang="en-US" dirty="0"/>
          </a:p>
        </p:txBody>
      </p:sp>
      <p:pic>
        <p:nvPicPr>
          <p:cNvPr id="5" name="Content Placeholder 4" descr="invertCO-ver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8" r="-2648"/>
          <a:stretch>
            <a:fillRect/>
          </a:stretch>
        </p:blipFill>
        <p:spPr>
          <a:xfrm>
            <a:off x="3780628" y="1192523"/>
            <a:ext cx="3175306" cy="3558490"/>
          </a:xfrm>
        </p:spPr>
      </p:pic>
      <p:pic>
        <p:nvPicPr>
          <p:cNvPr id="6" name="Picture 5" descr="invert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01" y="2791023"/>
            <a:ext cx="3268763" cy="3857257"/>
          </a:xfrm>
          <a:prstGeom prst="rect">
            <a:avLst/>
          </a:prstGeom>
        </p:spPr>
      </p:pic>
      <p:pic>
        <p:nvPicPr>
          <p:cNvPr id="7" name="Picture 6" descr="F2.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09" y="3998377"/>
            <a:ext cx="3386377" cy="264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810" y="1600200"/>
            <a:ext cx="3872383" cy="4525963"/>
          </a:xfrm>
        </p:spPr>
        <p:txBody>
          <a:bodyPr/>
          <a:lstStyle/>
          <a:p>
            <a:r>
              <a:rPr lang="en-US" dirty="0" smtClean="0"/>
              <a:t>Japan earthquake shifted figure axis ~17 cm</a:t>
            </a:r>
          </a:p>
          <a:p>
            <a:r>
              <a:rPr lang="en-US" dirty="0" smtClean="0"/>
              <a:t>Coseismic displacement of Japan ~2.4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7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453</Words>
  <Application>Microsoft Macintosh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Mass distribution and Earth’s changing rotational velocity</vt:lpstr>
      <vt:lpstr>PowerPoint Presentation</vt:lpstr>
      <vt:lpstr>Coseismic Deformation</vt:lpstr>
      <vt:lpstr>History</vt:lpstr>
      <vt:lpstr>Magnitude does not indicate change in CM, also independent of change in LOD</vt:lpstr>
      <vt:lpstr>Magnitude does not indicate change in CM, also independent of change in LOD</vt:lpstr>
      <vt:lpstr>PowerPoint Presentation</vt:lpstr>
      <vt:lpstr>Magnitude does not indicate change in CM, also independent of change in LOD</vt:lpstr>
      <vt:lpstr>Shift in figure axis vs. displacement</vt:lpstr>
      <vt:lpstr>Long period changes to LOD</vt:lpstr>
      <vt:lpstr>Long period changes to LOD</vt:lpstr>
      <vt:lpstr>Observing changes in LOD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Length of day and axis or rotation </dc:title>
  <dc:creator>Josh Beckwith</dc:creator>
  <cp:lastModifiedBy>Josh Beckwith</cp:lastModifiedBy>
  <cp:revision>32</cp:revision>
  <dcterms:created xsi:type="dcterms:W3CDTF">2011-04-26T17:07:52Z</dcterms:created>
  <dcterms:modified xsi:type="dcterms:W3CDTF">2011-05-03T20:02:28Z</dcterms:modified>
</cp:coreProperties>
</file>